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4" r:id="rId3"/>
    <p:sldId id="419" r:id="rId4"/>
    <p:sldId id="478" r:id="rId5"/>
    <p:sldId id="433" r:id="rId6"/>
    <p:sldId id="479" r:id="rId7"/>
    <p:sldId id="426" r:id="rId8"/>
    <p:sldId id="425" r:id="rId9"/>
    <p:sldId id="409" r:id="rId10"/>
    <p:sldId id="410" r:id="rId11"/>
    <p:sldId id="435" r:id="rId12"/>
    <p:sldId id="436" r:id="rId13"/>
    <p:sldId id="414" r:id="rId14"/>
    <p:sldId id="439" r:id="rId15"/>
    <p:sldId id="440" r:id="rId16"/>
    <p:sldId id="441" r:id="rId17"/>
    <p:sldId id="442" r:id="rId18"/>
    <p:sldId id="443" r:id="rId19"/>
    <p:sldId id="444" r:id="rId20"/>
    <p:sldId id="451" r:id="rId21"/>
    <p:sldId id="452" r:id="rId22"/>
    <p:sldId id="453" r:id="rId23"/>
    <p:sldId id="454" r:id="rId24"/>
    <p:sldId id="448" r:id="rId25"/>
    <p:sldId id="450" r:id="rId26"/>
    <p:sldId id="447" r:id="rId27"/>
    <p:sldId id="467" r:id="rId28"/>
    <p:sldId id="445" r:id="rId29"/>
    <p:sldId id="456" r:id="rId30"/>
    <p:sldId id="457" r:id="rId31"/>
    <p:sldId id="449" r:id="rId32"/>
    <p:sldId id="458" r:id="rId33"/>
    <p:sldId id="470" r:id="rId34"/>
    <p:sldId id="471" r:id="rId35"/>
    <p:sldId id="472" r:id="rId36"/>
    <p:sldId id="476" r:id="rId37"/>
    <p:sldId id="477" r:id="rId38"/>
    <p:sldId id="469" r:id="rId39"/>
    <p:sldId id="473" r:id="rId40"/>
    <p:sldId id="437" r:id="rId41"/>
    <p:sldId id="459" r:id="rId42"/>
    <p:sldId id="462" r:id="rId43"/>
    <p:sldId id="463" r:id="rId44"/>
    <p:sldId id="464" r:id="rId45"/>
    <p:sldId id="465" r:id="rId46"/>
    <p:sldId id="466" r:id="rId47"/>
    <p:sldId id="446" r:id="rId48"/>
    <p:sldId id="420" r:id="rId49"/>
    <p:sldId id="474" r:id="rId50"/>
    <p:sldId id="43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2849" autoAdjust="0"/>
  </p:normalViewPr>
  <p:slideViewPr>
    <p:cSldViewPr snapToGrid="0">
      <p:cViewPr varScale="1">
        <p:scale>
          <a:sx n="106" d="100"/>
          <a:sy n="106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93E29-5A38-4A96-9CF6-25622C68DEF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04D61-F59B-4C92-B2D7-AE09E0DD8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9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924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7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9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4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96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91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8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49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35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3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6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11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49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679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07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26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관측정보 </a:t>
            </a:r>
            <a:r>
              <a:rPr lang="ko-KR" altLang="en-US"/>
              <a:t>상세페이지에서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47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 유형에 </a:t>
            </a:r>
            <a:r>
              <a:rPr lang="ko-KR" altLang="en-US" dirty="0" err="1"/>
              <a:t>시자료</a:t>
            </a:r>
            <a:r>
              <a:rPr lang="ko-KR" altLang="en-US" dirty="0"/>
              <a:t>， 통계 클릭만 하면 바로 페이지로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8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40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83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8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3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30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9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571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045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882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524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시설물 목록 영역 </a:t>
            </a:r>
            <a:r>
              <a:rPr lang="en-US" altLang="ko-KR" dirty="0"/>
              <a:t>- </a:t>
            </a:r>
            <a:r>
              <a:rPr lang="ko-KR" altLang="en-US" dirty="0"/>
              <a:t>검색하기 전에는 전체 시설물 목록을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시설물 종류</a:t>
            </a:r>
            <a:r>
              <a:rPr lang="en-US" altLang="ko-KR" dirty="0"/>
              <a:t>, 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행정구역을 통해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수자원 테이블 기관 테이블 코드 테이블을 통해</a:t>
            </a:r>
            <a:endParaRPr lang="en-US" altLang="ko-KR" dirty="0"/>
          </a:p>
          <a:p>
            <a:r>
              <a:rPr lang="ko-KR" altLang="en-US" dirty="0"/>
              <a:t>기관코드</a:t>
            </a:r>
            <a:r>
              <a:rPr lang="en-US" altLang="ko-KR" dirty="0"/>
              <a:t>, </a:t>
            </a:r>
            <a:r>
              <a:rPr lang="ko-KR" altLang="en-US" dirty="0"/>
              <a:t>시설물 유형을</a:t>
            </a:r>
            <a:r>
              <a:rPr lang="ko-KR" altLang="en-US" baseline="0" dirty="0"/>
              <a:t> 기준으로 </a:t>
            </a:r>
            <a:endParaRPr lang="en-US" altLang="ko-KR" baseline="0" dirty="0"/>
          </a:p>
          <a:p>
            <a:r>
              <a:rPr lang="en-US" altLang="ko-KR" baseline="0" dirty="0"/>
              <a:t>3</a:t>
            </a:r>
            <a:r>
              <a:rPr lang="ko-KR" altLang="en-US" baseline="0" dirty="0"/>
              <a:t>개 테이블 </a:t>
            </a:r>
            <a:r>
              <a:rPr lang="en-US" altLang="ko-KR" baseline="0" dirty="0"/>
              <a:t>JOIN</a:t>
            </a:r>
            <a:r>
              <a:rPr lang="ko-KR" altLang="en-US" baseline="0" dirty="0"/>
              <a:t>하여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함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642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시설물 작성자가 유효한지 조회 후</a:t>
            </a:r>
            <a:endParaRPr lang="en-US" altLang="ko-KR" dirty="0"/>
          </a:p>
          <a:p>
            <a:r>
              <a:rPr lang="ko-KR" altLang="en-US" dirty="0"/>
              <a:t>점검테이블에 </a:t>
            </a:r>
            <a:r>
              <a:rPr lang="en-US" altLang="ko-KR" dirty="0"/>
              <a:t>insert,</a:t>
            </a:r>
          </a:p>
          <a:p>
            <a:r>
              <a:rPr lang="ko-KR" altLang="en-US" dirty="0"/>
              <a:t>점검항목 정보 테이블에 맞춰</a:t>
            </a:r>
            <a:endParaRPr lang="en-US" altLang="ko-KR" dirty="0"/>
          </a:p>
          <a:p>
            <a:r>
              <a:rPr lang="ko-KR" altLang="en-US" dirty="0"/>
              <a:t>점검항목평가 테이블에 </a:t>
            </a:r>
            <a:r>
              <a:rPr lang="en-US" altLang="ko-KR" dirty="0"/>
              <a:t>13</a:t>
            </a:r>
            <a:r>
              <a:rPr lang="ko-KR" altLang="en-US" dirty="0"/>
              <a:t>개 항목 </a:t>
            </a:r>
            <a:r>
              <a:rPr lang="en-US" altLang="ko-KR" dirty="0"/>
              <a:t>insert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05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점검일지 조회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563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시설물별 고장 및 조치 내역을 </a:t>
            </a:r>
            <a:r>
              <a:rPr lang="ko-KR" altLang="en-US" dirty="0" err="1"/>
              <a:t>시각화하여</a:t>
            </a:r>
            <a:r>
              <a:rPr lang="ko-KR" altLang="en-US" dirty="0"/>
              <a:t> 그래프로 보여줌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 아래에는 전체 고장 및 조치 내역을 목록으로 제공하여 전체 내역 확인 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9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1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고장 보고서</a:t>
            </a:r>
            <a:r>
              <a:rPr lang="en-US" altLang="ko-KR" dirty="0"/>
              <a:t>, </a:t>
            </a:r>
            <a:r>
              <a:rPr lang="ko-KR" altLang="en-US" dirty="0"/>
              <a:t>조치 결과 보고서 탭 클릭 시 선택한 탭에 맞는 보고서 목록으로 페이지 전환됨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검색 전에는 전체 보고서 조회 가능하며</a:t>
            </a:r>
            <a:r>
              <a:rPr lang="en-US" altLang="ko-KR" dirty="0"/>
              <a:t>, </a:t>
            </a:r>
            <a:r>
              <a:rPr lang="ko-KR" altLang="en-US" dirty="0"/>
              <a:t>시설물 종류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등록일자와 같은 검색 조건 입력 후 검색 시 검색 결과에 해당하는 보고서만 조회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고장 보고서 작성 버튼 클릭 시 새 고장 보고서 작성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고장 보고서의 열기 버튼 클릭 시 해당 고장 보고서 상세 내용 확인 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1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시설물 종류</a:t>
            </a:r>
            <a:r>
              <a:rPr lang="en-US" altLang="ko-KR" dirty="0"/>
              <a:t>, </a:t>
            </a:r>
            <a:r>
              <a:rPr lang="ko-KR" altLang="en-US" dirty="0"/>
              <a:t>시설물 코드 선택 시</a:t>
            </a:r>
            <a:r>
              <a:rPr lang="en-US" altLang="ko-KR" dirty="0"/>
              <a:t> </a:t>
            </a:r>
            <a:r>
              <a:rPr lang="ko-KR" altLang="en-US" dirty="0"/>
              <a:t>선택한 시설물 코드에 해당하는 알람 중 </a:t>
            </a:r>
            <a:r>
              <a:rPr lang="en-US" altLang="ko-KR" dirty="0" err="1"/>
              <a:t>alarm_flag</a:t>
            </a:r>
            <a:r>
              <a:rPr lang="ko-KR" altLang="en-US" dirty="0"/>
              <a:t>가 등록되지 않은 알람만 조회되며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필수 항목 입력 및 확인한 알람 선택 후 저장 시 고장보고서 등록됨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고장보고서 등록 시 체크한 알람은 고장보고서의 글 번호와 </a:t>
            </a:r>
            <a:r>
              <a:rPr lang="en-US" altLang="ko-KR" dirty="0" err="1"/>
              <a:t>alarm_flag</a:t>
            </a:r>
            <a:r>
              <a:rPr lang="en-US" altLang="ko-KR" dirty="0"/>
              <a:t> </a:t>
            </a:r>
            <a:r>
              <a:rPr lang="ko-KR" altLang="en-US" dirty="0"/>
              <a:t>값을 가지게 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91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등록한 고장 보고서 내용 수정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알람의 경우 기존에 확인한 알람은 체크 표시 유지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동일한 시설물에 등록된 알람 중 미확인 알람은 체크되지 않은 상태로 함께 표출되어 추가 확인 시 수정 가능하도록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13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시설물 종류</a:t>
            </a:r>
            <a:r>
              <a:rPr lang="en-US" altLang="ko-KR" dirty="0"/>
              <a:t>, </a:t>
            </a:r>
            <a:r>
              <a:rPr lang="ko-KR" altLang="en-US" dirty="0"/>
              <a:t>시설물 코드 선택 후 고장보고서 보기 버튼 클릭 시 선택한 시설물에 해당하는 고장 보고서 전체 목록 조회 가능해</a:t>
            </a:r>
            <a:endParaRPr lang="en-US" altLang="ko-KR" dirty="0"/>
          </a:p>
          <a:p>
            <a:r>
              <a:rPr lang="ko-KR" altLang="en-US" dirty="0"/>
              <a:t>등록된 고장 보고서 확인 후 해당 고장 내역에 맞는 조치 결과 보고서 작성 가능함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56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11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원래는 기능 및 시연을 하고  보안점에 대해 </a:t>
            </a:r>
            <a:r>
              <a:rPr lang="ko-KR" altLang="en-US" dirty="0" err="1"/>
              <a:t>설명드리는게</a:t>
            </a:r>
            <a:r>
              <a:rPr lang="ko-KR" altLang="en-US" dirty="0"/>
              <a:t> 일반적이지만</a:t>
            </a:r>
            <a:endParaRPr lang="en-US" altLang="ko-KR" dirty="0"/>
          </a:p>
          <a:p>
            <a:r>
              <a:rPr lang="ko-KR" altLang="en-US" dirty="0"/>
              <a:t> 이 부분을 듣고 보시면 좀 더 이해가 쉬울 것 같아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아무래도 </a:t>
            </a:r>
            <a:r>
              <a:rPr lang="en-US" altLang="ko-KR" dirty="0" err="1"/>
              <a:t>postsql</a:t>
            </a:r>
            <a:r>
              <a:rPr lang="ko-KR" altLang="en-US" dirty="0"/>
              <a:t>이나  </a:t>
            </a:r>
            <a:r>
              <a:rPr lang="en-US" altLang="ko-KR" dirty="0" err="1"/>
              <a:t>geoserver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openlayers</a:t>
            </a:r>
            <a:r>
              <a:rPr lang="en-US" altLang="ko-KR" dirty="0"/>
              <a:t> </a:t>
            </a:r>
            <a:r>
              <a:rPr lang="ko-KR" altLang="en-US" dirty="0" err="1"/>
              <a:t>전자정부프레임워크등</a:t>
            </a:r>
            <a:r>
              <a:rPr lang="ko-KR" altLang="en-US" dirty="0"/>
              <a:t> 생소한  것들이 대다수여서</a:t>
            </a:r>
            <a:r>
              <a:rPr lang="en-US" altLang="ko-KR" dirty="0"/>
              <a:t> </a:t>
            </a:r>
            <a:r>
              <a:rPr lang="ko-KR" altLang="en-US" dirty="0"/>
              <a:t>초기 개발 환경에 어려움을 격은 부분도 잇지만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생각하기에 가장 아쉽거나 </a:t>
            </a:r>
            <a:r>
              <a:rPr lang="ko-KR" altLang="en-US" dirty="0" err="1"/>
              <a:t>보안할점은</a:t>
            </a:r>
            <a:r>
              <a:rPr lang="ko-KR" altLang="en-US" dirty="0"/>
              <a:t> 데이터의 품질입니다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앞에서도 </a:t>
            </a:r>
            <a:r>
              <a:rPr lang="ko-KR" altLang="en-US" dirty="0" err="1"/>
              <a:t>말씀드렷다</a:t>
            </a:r>
            <a:r>
              <a:rPr lang="ko-KR" altLang="en-US" dirty="0"/>
              <a:t> </a:t>
            </a:r>
            <a:r>
              <a:rPr lang="ko-KR" altLang="en-US" dirty="0" err="1"/>
              <a:t>싶이</a:t>
            </a:r>
            <a:r>
              <a:rPr lang="ko-KR" altLang="en-US" dirty="0"/>
              <a:t> 관측소 데이터는 저희가  직접 찾아서 사용을 한 부분도 있지만 이 부분도 결국 실시간 </a:t>
            </a:r>
            <a:r>
              <a:rPr lang="en-US" altLang="ko-KR" dirty="0"/>
              <a:t> </a:t>
            </a:r>
            <a:r>
              <a:rPr lang="ko-KR" altLang="en-US" dirty="0"/>
              <a:t>정보와는 거리가 좀 있는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제공받은 수자원 시설물의  펌프장이나 저수지</a:t>
            </a:r>
            <a:r>
              <a:rPr lang="en-US" altLang="ko-KR" dirty="0"/>
              <a:t>, </a:t>
            </a:r>
            <a:r>
              <a:rPr lang="ko-KR" altLang="en-US" dirty="0"/>
              <a:t>댐</a:t>
            </a:r>
            <a:r>
              <a:rPr lang="en-US" altLang="ko-KR" dirty="0"/>
              <a:t>, </a:t>
            </a:r>
            <a:r>
              <a:rPr lang="ko-KR" altLang="en-US" dirty="0"/>
              <a:t>관개수로 같은 부분은 나중에 지도에 좌표를 </a:t>
            </a:r>
            <a:r>
              <a:rPr lang="ko-KR" altLang="en-US" dirty="0" err="1"/>
              <a:t>찍어보고나서야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데이터가 위도 경도가 다 같은 것을 </a:t>
            </a:r>
            <a:r>
              <a:rPr lang="ko-KR" altLang="en-US" dirty="0" err="1"/>
              <a:t>발견햇습니다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나중에 찾아보니 국가 수자원 관리 종합 정보 시스템과 한강 홍수통제소에 잇는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이용하면</a:t>
            </a:r>
          </a:p>
          <a:p>
            <a:r>
              <a:rPr lang="ko-KR" altLang="en-US" dirty="0"/>
              <a:t>여러 수자원 시설물의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실시간으로 정보를 받아올 수 잇는 것을 알고  이 </a:t>
            </a:r>
            <a:r>
              <a:rPr lang="en-US" altLang="ko-KR" dirty="0"/>
              <a:t>API</a:t>
            </a:r>
            <a:r>
              <a:rPr lang="ko-KR" altLang="en-US" dirty="0"/>
              <a:t>를 토대로 개발을 </a:t>
            </a:r>
          </a:p>
          <a:p>
            <a:r>
              <a:rPr lang="ko-KR" altLang="en-US" dirty="0"/>
              <a:t>진행하였으면 결과가 많이 </a:t>
            </a:r>
            <a:r>
              <a:rPr lang="ko-KR" altLang="en-US" dirty="0" err="1"/>
              <a:t>달라졋을</a:t>
            </a:r>
            <a:r>
              <a:rPr lang="ko-KR" altLang="en-US" dirty="0"/>
              <a:t> 꺼 같아 보안해야 할 점이자 아쉬운 점 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8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6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8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프로젝트에는 크게 </a:t>
            </a:r>
          </a:p>
          <a:p>
            <a:r>
              <a:rPr lang="ko-KR" altLang="en-US" dirty="0"/>
              <a:t>관리자시스템</a:t>
            </a:r>
            <a:r>
              <a:rPr lang="en-US" altLang="ko-KR" dirty="0"/>
              <a:t>, </a:t>
            </a:r>
            <a:r>
              <a:rPr lang="ko-KR" altLang="en-US" dirty="0"/>
              <a:t>시설물관리시스템</a:t>
            </a:r>
            <a:r>
              <a:rPr lang="en-US" altLang="ko-KR" dirty="0"/>
              <a:t>, </a:t>
            </a:r>
            <a:r>
              <a:rPr lang="ko-KR" altLang="en-US" dirty="0"/>
              <a:t>실시간 수문정보관리 시스템 </a:t>
            </a:r>
            <a:r>
              <a:rPr lang="en-US" altLang="ko-KR" dirty="0"/>
              <a:t>3</a:t>
            </a:r>
            <a:r>
              <a:rPr lang="ko-KR" altLang="en-US" dirty="0"/>
              <a:t>가지의 프로세스로 나누어져 있어</a:t>
            </a:r>
          </a:p>
          <a:p>
            <a:r>
              <a:rPr lang="ko-KR" altLang="en-US" dirty="0"/>
              <a:t> 각각 </a:t>
            </a:r>
            <a:r>
              <a:rPr lang="ko-KR" altLang="en-US" dirty="0" err="1"/>
              <a:t>한명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 </a:t>
            </a:r>
            <a:r>
              <a:rPr lang="en-US" altLang="ko-KR" dirty="0"/>
              <a:t>2</a:t>
            </a:r>
            <a:r>
              <a:rPr lang="ko-KR" altLang="en-US" dirty="0"/>
              <a:t>명씩 담당하여 개발을 진행하였습니다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1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저희 프로젝트 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저희가 제공받은 데이터에는 수문에 대한  정보는 나와있지만</a:t>
            </a:r>
          </a:p>
          <a:p>
            <a:r>
              <a:rPr lang="ko-KR" altLang="en-US" dirty="0"/>
              <a:t>화면 설계서에는 관측소가 자주 등장을 해서 관측소 데이터는 저희가 직접 찾아봐서 공공데이터 포털에 </a:t>
            </a:r>
          </a:p>
          <a:p>
            <a:r>
              <a:rPr lang="ko-KR" altLang="en-US" dirty="0"/>
              <a:t>화면설계서와 일부분 비슷한 데이터가  존재하여서  수문과 관측소를 따로 테이블을 분리하였습니다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이부분은 바로 다음에 잇는 프로젝트 보안점에 따로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8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저희 프로젝트 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저희가 제공받은 데이터에는 수문에 대한  정보는 나와있지만</a:t>
            </a:r>
          </a:p>
          <a:p>
            <a:r>
              <a:rPr lang="ko-KR" altLang="en-US" dirty="0"/>
              <a:t>화면 설계서에는 관측소가 자주 등장을 해서 관측소 데이터는 저희가 직접 찾아봐서 공공데이터 포털에 </a:t>
            </a:r>
          </a:p>
          <a:p>
            <a:r>
              <a:rPr lang="ko-KR" altLang="en-US" dirty="0"/>
              <a:t>화면설계서와 일부분 비슷한 데이터가  존재하여서  수문과 관측소를 따로 테이블을 분리하였습니다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이부분은 바로 다음에 잇는 프로젝트 보안점에 따로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CCA4A-E91F-4C4A-A481-E2D15F50D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8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2D8C5-C744-14FD-48E0-0CB4514CD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F83D29-325F-403C-5DB6-74F9B73D2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8294B-AADD-DF87-2D79-9C96445E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7895A-0C7C-6E11-9AA2-EA80828C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340A3-479B-7DDA-9A18-B6B2A2F8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0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2A1B0-FCC0-8C0C-E215-403706DA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FAF72D-DE73-95BF-87F5-E01F7839C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A0099-692A-DBE2-68CA-E588A34A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E3C42-7A24-D053-C0C8-829974A7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0FBC6-884B-9693-3540-0D1DD471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0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C3C822-FAF6-55BF-323E-8C67659D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BA0D3-ADE5-A0DE-2358-88DE32380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E1BD0-1546-589D-8035-9451D73F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9F559-A2E4-D6E6-74F4-63149761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BAAC3-4940-E894-2434-94A4012E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36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177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3DF52-8FAB-DB17-70AB-16A282EA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35ABD-649B-B8E6-F109-5B94AFE1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7EF64-34AF-DF36-9276-0D8395DA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B4157-15B7-52D3-4CDD-AFF929D3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AE531-6170-B995-BA97-351554F5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490E2-0332-9994-363D-F8E18812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0B1350-0DF7-26E4-1871-AD26010EA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E44BD-B0EF-E952-4ABC-D598C7A5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7AAE0-1383-D1D0-4A42-85EEFA1A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D4A02-F630-CEF1-3D0B-7B340921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3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18AB5-A4B8-D4FA-4BA3-D37780C1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8D65D-03D1-C0F1-BB53-AE7F0C8C6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E542DA-484D-456E-CF20-B1AE6946B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575FA6-13DF-78EC-0E25-650D2EA1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B7A5E-E156-D370-9F88-7E8108D1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07C09-EEC8-3113-CBCF-B0C5BE7C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1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42A67-AE46-DD24-F5CC-9D2110A9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763BA-7AFF-1567-BF06-C1BE17D9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77AA6E-B12B-3BE5-9E59-7AB737AAA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A2BEB-3C1D-DF22-D581-4474E7BE0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75E0FB-B16B-6C57-6C79-65F0591ED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606F3D-AD30-945A-21AA-310D6845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12B3D0-AAF5-E7AA-64DF-7A3BCAB6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B8A509-EF0A-4302-4027-14DA4666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76BF9-B368-5A19-868B-09BB35BF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4DD51-3EF8-8D48-1330-1A15F6B3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705508-1B2A-1798-9638-AFE1B735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3C59D5-CFAB-DF3C-662F-E7007168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7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131BB7-08B5-C7C5-288A-1A33A6E4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CC85F4-DF9F-2378-B8F1-4109FCFD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5D4E5-F900-421E-01FC-5B831796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00C43-ABC9-0D71-B690-C1A165CC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67632-7E6F-9821-A9E2-3CEBFC47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3F2F40-9275-BE14-62C3-1ADA2B9E1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941FDB-2003-7D36-8BB9-DBC312A6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39B5E0-A0F5-A199-63B2-228871F2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965D5-E9B7-7773-3D7A-5BD05EE8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0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76D25-16C1-D5E2-E553-F14DBE07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7F5B3F-703E-A1FB-F324-01EAFB42F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4C1460-093B-0835-8A13-D7978C9B7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470FB2-46B1-8D5C-D4A5-00B7B5A2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4307A-FD64-AFB9-5362-5E74D2DC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B912DE-6E1B-AA9D-EE8C-8E1B2ECC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7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7358B-7C93-5301-3B47-90C12C72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2B616B-5925-EC8D-E738-0C54C6A9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3EC3A-0D6A-D49F-EADC-55AC6EB33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51FA6-C755-4069-A219-EF1AFD2DBDD2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D76E9-272A-A9A4-2033-F8777C62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B2D22E-5C83-0D05-8057-EF7C0069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51A7-E6A3-48CD-BA16-352241787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1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8F5C8-0ABA-6BF5-4F48-4410AB68BDB8}"/>
              </a:ext>
            </a:extLst>
          </p:cNvPr>
          <p:cNvSpPr/>
          <p:nvPr/>
        </p:nvSpPr>
        <p:spPr>
          <a:xfrm>
            <a:off x="0" y="0"/>
            <a:ext cx="12192000" cy="50190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0D6177-5A95-FE42-B4BC-CA3677672234}"/>
              </a:ext>
            </a:extLst>
          </p:cNvPr>
          <p:cNvSpPr/>
          <p:nvPr/>
        </p:nvSpPr>
        <p:spPr>
          <a:xfrm>
            <a:off x="6362505" y="4095830"/>
            <a:ext cx="3426265" cy="9232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중앙정보 기술 인재개발원</a:t>
            </a:r>
            <a:endParaRPr lang="en-US" altLang="ko-KR" sz="2000" dirty="0"/>
          </a:p>
          <a:p>
            <a:pPr algn="ctr"/>
            <a:r>
              <a:rPr lang="ko-KR" altLang="en-US" sz="2000" dirty="0"/>
              <a:t>선도소프트 </a:t>
            </a:r>
            <a:r>
              <a:rPr lang="en-US" altLang="ko-KR" sz="2000" dirty="0"/>
              <a:t>A</a:t>
            </a:r>
            <a:r>
              <a:rPr lang="ko-KR" altLang="en-US" sz="2000" dirty="0"/>
              <a:t>팀</a:t>
            </a:r>
            <a:endParaRPr lang="en-US" altLang="ko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2C302-6F94-AB8D-BFA0-739BDCB71C3B}"/>
              </a:ext>
            </a:extLst>
          </p:cNvPr>
          <p:cNvSpPr/>
          <p:nvPr/>
        </p:nvSpPr>
        <p:spPr>
          <a:xfrm>
            <a:off x="1094934" y="2078271"/>
            <a:ext cx="9022080" cy="83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B278A470-37E5-CC71-294E-D74F6E5978AD}"/>
              </a:ext>
            </a:extLst>
          </p:cNvPr>
          <p:cNvSpPr/>
          <p:nvPr/>
        </p:nvSpPr>
        <p:spPr>
          <a:xfrm rot="16200000">
            <a:off x="10657840" y="3484880"/>
            <a:ext cx="1524000" cy="1544320"/>
          </a:xfrm>
          <a:prstGeom prst="rt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4FA74B5-8AC1-2E20-E55D-34EA72AFE50E}"/>
              </a:ext>
            </a:extLst>
          </p:cNvPr>
          <p:cNvSpPr/>
          <p:nvPr/>
        </p:nvSpPr>
        <p:spPr>
          <a:xfrm rot="16200000">
            <a:off x="9113520" y="3484880"/>
            <a:ext cx="1524000" cy="154432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B6B97650-9CF1-DF3F-322D-9E6C2CC19AC3}"/>
              </a:ext>
            </a:extLst>
          </p:cNvPr>
          <p:cNvSpPr/>
          <p:nvPr/>
        </p:nvSpPr>
        <p:spPr>
          <a:xfrm rot="5400000">
            <a:off x="10657840" y="5008880"/>
            <a:ext cx="1524000" cy="154432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09D45A5A-F582-4BBD-45A0-805ED899FC93}"/>
              </a:ext>
            </a:extLst>
          </p:cNvPr>
          <p:cNvSpPr/>
          <p:nvPr/>
        </p:nvSpPr>
        <p:spPr>
          <a:xfrm rot="5400000">
            <a:off x="10657840" y="3484880"/>
            <a:ext cx="1524000" cy="1544320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368A3-AEA4-0D10-27B6-A2CDC039E8D2}"/>
              </a:ext>
            </a:extLst>
          </p:cNvPr>
          <p:cNvSpPr txBox="1"/>
          <p:nvPr/>
        </p:nvSpPr>
        <p:spPr>
          <a:xfrm>
            <a:off x="1094934" y="769595"/>
            <a:ext cx="800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한강 수자원관리 종합정보 플랫폼</a:t>
            </a:r>
          </a:p>
        </p:txBody>
      </p:sp>
    </p:spTree>
    <p:extLst>
      <p:ext uri="{BB962C8B-B14F-4D97-AF65-F5344CB8AC3E}">
        <p14:creationId xmlns:p14="http://schemas.microsoft.com/office/powerpoint/2010/main" val="72835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4231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03 .ERD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23" y="1533303"/>
            <a:ext cx="9072149" cy="50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8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271247" y="2098741"/>
            <a:ext cx="6358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04. </a:t>
            </a:r>
            <a:r>
              <a:rPr lang="ko-KR" altLang="en-US" sz="4000" dirty="0"/>
              <a:t>프로젝트 수행 절차 및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78495-04F2-7572-7EC5-C694E5584C31}"/>
              </a:ext>
            </a:extLst>
          </p:cNvPr>
          <p:cNvSpPr txBox="1"/>
          <p:nvPr/>
        </p:nvSpPr>
        <p:spPr>
          <a:xfrm>
            <a:off x="5271247" y="3332822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10545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760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04 .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수행 절차 및 방법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40321"/>
              </p:ext>
            </p:extLst>
          </p:nvPr>
        </p:nvGraphicFramePr>
        <p:xfrm>
          <a:off x="746796" y="1575956"/>
          <a:ext cx="10153129" cy="48008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649945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359932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준비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12/04(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12/O9(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업무분석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개발환경구축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데이터분석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요구사항 정의서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요구사항 명세서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개발 준비 및 산출물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기초 설계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/1O(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ERD</a:t>
                      </a:r>
                      <a:r>
                        <a:rPr lang="en-US" altLang="ko-KR" sz="1500" b="0" i="0" u="none" spc="-10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0" u="none" spc="-10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기초 레이어 발행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생성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개발환경 배포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코딩</a:t>
                      </a:r>
                      <a:r>
                        <a:rPr lang="ko-KR" altLang="en-US" sz="1500" b="0" i="0" u="none" spc="-10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준비 단계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페이지 개발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/15(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12/23(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토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회원관리 프로세스 구현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메인 화면 구성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실시간 </a:t>
                      </a:r>
                      <a:r>
                        <a:rPr lang="ko-KR" altLang="en-US" sz="1500" i="0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수문정보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관리시스템 구현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수자원 시설물 관리시스템 구현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통합 및 테스트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/24(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12/3O(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기능</a:t>
                      </a: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ko-KR" sz="1500" i="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통합  및 테스트</a:t>
                      </a:r>
                      <a:endParaRPr lang="en-US" altLang="ko-KR" sz="150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세부 기능 개성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디자인 개선 및 통합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6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271246" y="2294965"/>
            <a:ext cx="6920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05. </a:t>
            </a:r>
            <a:r>
              <a:rPr lang="ko-KR" altLang="en-US" sz="5000" dirty="0"/>
              <a:t>프로젝트 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78495-04F2-7572-7EC5-C694E5584C31}"/>
              </a:ext>
            </a:extLst>
          </p:cNvPr>
          <p:cNvSpPr txBox="1"/>
          <p:nvPr/>
        </p:nvSpPr>
        <p:spPr>
          <a:xfrm>
            <a:off x="5351074" y="3429000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Team Project </a:t>
            </a:r>
            <a:r>
              <a:rPr lang="en-US" altLang="ko-KR" dirty="0">
                <a:solidFill>
                  <a:srgbClr val="374151"/>
                </a:solidFill>
                <a:latin typeface="+mj-lt"/>
              </a:rPr>
              <a:t>I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+mj-lt"/>
              </a:rPr>
              <a:t>mprovement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43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-16616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5" y="-60137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7" y="-48430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26641" y="452471"/>
            <a:ext cx="392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j-lt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1.1.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A5E0AC65-919D-D15E-B0D5-E58BBD4D2E25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사용자 로그인 후 해당 권한에 해당되는 페이지 호출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F1ED92-752D-10EF-7550-8A90AAC849E6}"/>
              </a:ext>
            </a:extLst>
          </p:cNvPr>
          <p:cNvSpPr/>
          <p:nvPr/>
        </p:nvSpPr>
        <p:spPr>
          <a:xfrm>
            <a:off x="128973" y="1604421"/>
            <a:ext cx="568480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고딕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1. </a:t>
            </a:r>
            <a:r>
              <a:rPr lang="ko-KR" altLang="en-US" sz="1400" dirty="0" err="1">
                <a:latin typeface="맑은고딕"/>
                <a:ea typeface="맑은 고딕" panose="020B0503020000020004" pitchFamily="50" charset="-127"/>
              </a:rPr>
              <a:t>메인로고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– </a:t>
            </a:r>
            <a:r>
              <a:rPr lang="ko-KR" altLang="en-US" sz="1400" dirty="0" err="1">
                <a:latin typeface="맑은고딕"/>
                <a:ea typeface="맑은 고딕" panose="020B0503020000020004" pitchFamily="50" charset="-127"/>
              </a:rPr>
              <a:t>클릭시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메인화면으로 이동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2. </a:t>
            </a:r>
            <a:r>
              <a:rPr lang="ko-KR" altLang="en-US" sz="1400" dirty="0" err="1">
                <a:latin typeface="맑은고딕"/>
                <a:ea typeface="맑은 고딕" panose="020B0503020000020004" pitchFamily="50" charset="-127"/>
              </a:rPr>
              <a:t>기관소개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페이지로 이동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공지사항 페이지로 이동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4.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로그인 화면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- 5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회 이상 비밀번호 </a:t>
            </a:r>
            <a:r>
              <a:rPr lang="ko-KR" altLang="en-US" sz="1400" dirty="0" err="1">
                <a:latin typeface="맑은고딕"/>
                <a:ea typeface="맑은 고딕" panose="020B0503020000020004" pitchFamily="50" charset="-127"/>
              </a:rPr>
              <a:t>오류시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해당 계정 접속 제한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권한 선택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실시간 </a:t>
            </a:r>
            <a:r>
              <a:rPr lang="ko-KR" altLang="en-US" sz="1400" dirty="0" err="1">
                <a:latin typeface="맑은고딕"/>
                <a:ea typeface="맑은 고딕" panose="020B0503020000020004" pitchFamily="50" charset="-127"/>
              </a:rPr>
              <a:t>수문정보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관리시스템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수자원 시설물 운영관리 시스템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관리자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6.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아이디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비밀번호 입력 후 로그인 </a:t>
            </a:r>
            <a:endParaRPr lang="en-US" altLang="ko-KR" sz="1400" dirty="0">
              <a:latin typeface="맑은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로그인 후 해당 권한에 해당되는 페이지 호출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7. ID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찾기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/ PW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찾기</a:t>
            </a:r>
            <a:endParaRPr lang="en-US" altLang="ko-KR" sz="1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D4799-8290-55A0-293E-FC5EE0D9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82" y="2067945"/>
            <a:ext cx="7217435" cy="44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-16616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3" y="-60137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5" y="-48430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1.1.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112344" y="479936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 로그인 </a:t>
            </a:r>
            <a:r>
              <a:rPr lang="en-US" altLang="ko-KR" dirty="0">
                <a:solidFill>
                  <a:schemeClr val="bg1"/>
                </a:solidFill>
              </a:rPr>
              <a:t>(ID / PW </a:t>
            </a:r>
            <a:r>
              <a:rPr lang="ko-KR" altLang="en-US" dirty="0">
                <a:solidFill>
                  <a:schemeClr val="bg1"/>
                </a:solidFill>
              </a:rPr>
              <a:t>찾기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23">
            <a:extLst>
              <a:ext uri="{FF2B5EF4-FFF2-40B4-BE49-F238E27FC236}">
                <a16:creationId xmlns:a16="http://schemas.microsoft.com/office/drawing/2014/main" id="{C75AA19F-7B0E-FC46-87CF-D8BEDD040E10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고딕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한강 수자원관리 종합 플랫폼 사용자 아이디 찾기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B0BB84-22C9-3D28-0AF6-01520F422EA0}"/>
              </a:ext>
            </a:extLst>
          </p:cNvPr>
          <p:cNvSpPr/>
          <p:nvPr/>
        </p:nvSpPr>
        <p:spPr>
          <a:xfrm>
            <a:off x="128973" y="1604421"/>
            <a:ext cx="99511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고딕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]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찾기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이메일로 인증번호 발송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-&gt;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인증번호 입력 후 일치 시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아이디 정보 제공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      </a:t>
            </a:r>
            <a:r>
              <a:rPr lang="en-US" altLang="ko-KR" sz="1400" dirty="0" smtClean="0">
                <a:latin typeface="맑은고딕"/>
                <a:ea typeface="맑은 고딕" panose="020B0503020000020004" pitchFamily="50" charset="-127"/>
              </a:rPr>
              <a:t> 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PW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찾기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이메일로 인증번호 발송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-&gt;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인증번호 입력 후 일치 시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 새 비밀번호 설정 화면으로 이동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)</a:t>
            </a:r>
            <a:endParaRPr lang="en-US" altLang="ko-KR" sz="1400" b="1" dirty="0"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7CCAEA-AAEE-D444-C31A-CC3DC51F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66" y="2917372"/>
            <a:ext cx="2854505" cy="3339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5D4BEB-7711-0BBA-6903-1CD8A253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53" y="2917372"/>
            <a:ext cx="2874681" cy="3339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D9804D-C83B-0AC6-9F6F-2428CD84D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603" y="2796102"/>
            <a:ext cx="2366791" cy="3713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785EEF-6A7E-8FCB-A348-2E6BA582D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626" y="2917372"/>
            <a:ext cx="2822411" cy="3339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878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4">
            <a:extLst>
              <a:ext uri="{FF2B5EF4-FFF2-40B4-BE49-F238E27FC236}">
                <a16:creationId xmlns:a16="http://schemas.microsoft.com/office/drawing/2014/main" id="{00A479C3-3B7E-5C2F-B1EA-7BCA18BFBFFD}"/>
              </a:ext>
            </a:extLst>
          </p:cNvPr>
          <p:cNvSpPr/>
          <p:nvPr/>
        </p:nvSpPr>
        <p:spPr>
          <a:xfrm>
            <a:off x="3213440" y="1795546"/>
            <a:ext cx="8852664" cy="4931953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-16616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3" y="-60137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5" y="-48430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1.1.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4198" y="479936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페이지 접근 제한</a:t>
            </a:r>
          </a:p>
        </p:txBody>
      </p:sp>
      <p:sp>
        <p:nvSpPr>
          <p:cNvPr id="21" name="모서리가 둥근 직사각형 28">
            <a:extLst>
              <a:ext uri="{FF2B5EF4-FFF2-40B4-BE49-F238E27FC236}">
                <a16:creationId xmlns:a16="http://schemas.microsoft.com/office/drawing/2014/main" id="{FC72D614-4AB5-5C70-C754-85D49C06F95C}"/>
              </a:ext>
            </a:extLst>
          </p:cNvPr>
          <p:cNvSpPr/>
          <p:nvPr/>
        </p:nvSpPr>
        <p:spPr>
          <a:xfrm>
            <a:off x="103772" y="1174551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InterCeptor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페이지 접근 제한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876E6DE5-32B5-61E9-DEBE-68F52858F3FE}"/>
              </a:ext>
            </a:extLst>
          </p:cNvPr>
          <p:cNvSpPr/>
          <p:nvPr/>
        </p:nvSpPr>
        <p:spPr>
          <a:xfrm>
            <a:off x="438737" y="2904832"/>
            <a:ext cx="1567888" cy="2452459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83C22-732C-7D0F-9253-82BF6EBB57CC}"/>
              </a:ext>
            </a:extLst>
          </p:cNvPr>
          <p:cNvSpPr txBox="1"/>
          <p:nvPr/>
        </p:nvSpPr>
        <p:spPr>
          <a:xfrm>
            <a:off x="1977922" y="3433004"/>
            <a:ext cx="1235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페이지 접근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모서리가 둥근 직사각형 35">
            <a:extLst>
              <a:ext uri="{FF2B5EF4-FFF2-40B4-BE49-F238E27FC236}">
                <a16:creationId xmlns:a16="http://schemas.microsoft.com/office/drawing/2014/main" id="{9BE76202-F847-2F9D-B64A-D8692222B073}"/>
              </a:ext>
            </a:extLst>
          </p:cNvPr>
          <p:cNvSpPr/>
          <p:nvPr/>
        </p:nvSpPr>
        <p:spPr>
          <a:xfrm>
            <a:off x="3295178" y="3137205"/>
            <a:ext cx="1345573" cy="20765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Dispatcher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Servlet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5D3CA-CFDB-7D16-D484-7D84D7288264}"/>
              </a:ext>
            </a:extLst>
          </p:cNvPr>
          <p:cNvSpPr/>
          <p:nvPr/>
        </p:nvSpPr>
        <p:spPr>
          <a:xfrm>
            <a:off x="7157973" y="1672403"/>
            <a:ext cx="111645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모서리가 둥근 직사각형 37">
            <a:extLst>
              <a:ext uri="{FF2B5EF4-FFF2-40B4-BE49-F238E27FC236}">
                <a16:creationId xmlns:a16="http://schemas.microsoft.com/office/drawing/2014/main" id="{7879EDB2-1E1F-2692-4D35-4BD84D5F44FB}"/>
              </a:ext>
            </a:extLst>
          </p:cNvPr>
          <p:cNvSpPr/>
          <p:nvPr/>
        </p:nvSpPr>
        <p:spPr>
          <a:xfrm>
            <a:off x="5125492" y="3492277"/>
            <a:ext cx="1442080" cy="12775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preHandler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38">
            <a:extLst>
              <a:ext uri="{FF2B5EF4-FFF2-40B4-BE49-F238E27FC236}">
                <a16:creationId xmlns:a16="http://schemas.microsoft.com/office/drawing/2014/main" id="{E1039594-E78D-7FB2-732D-CCB6F5AD0915}"/>
              </a:ext>
            </a:extLst>
          </p:cNvPr>
          <p:cNvSpPr/>
          <p:nvPr/>
        </p:nvSpPr>
        <p:spPr>
          <a:xfrm>
            <a:off x="9847188" y="4887686"/>
            <a:ext cx="1835496" cy="1657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Controller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39">
            <a:extLst>
              <a:ext uri="{FF2B5EF4-FFF2-40B4-BE49-F238E27FC236}">
                <a16:creationId xmlns:a16="http://schemas.microsoft.com/office/drawing/2014/main" id="{1791E136-DCA3-AF4E-505A-4B5806350D9C}"/>
              </a:ext>
            </a:extLst>
          </p:cNvPr>
          <p:cNvSpPr/>
          <p:nvPr/>
        </p:nvSpPr>
        <p:spPr>
          <a:xfrm>
            <a:off x="7357670" y="2784210"/>
            <a:ext cx="1535275" cy="2693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B29F20-279C-75D1-6CC7-5CD88FA29734}"/>
              </a:ext>
            </a:extLst>
          </p:cNvPr>
          <p:cNvSpPr/>
          <p:nvPr/>
        </p:nvSpPr>
        <p:spPr>
          <a:xfrm>
            <a:off x="9271521" y="2734946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NO</a:t>
            </a:r>
            <a:endParaRPr lang="ko-KR" altLang="en-US" sz="1600" dirty="0">
              <a:solidFill>
                <a:srgbClr val="FF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B8599-4B6E-7C5B-7B82-BEDE4E876D48}"/>
              </a:ext>
            </a:extLst>
          </p:cNvPr>
          <p:cNvSpPr/>
          <p:nvPr/>
        </p:nvSpPr>
        <p:spPr>
          <a:xfrm>
            <a:off x="9246674" y="5469640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Noto Sans KR" panose="020B0600000101010101" charset="-127"/>
                <a:ea typeface="Noto Sans KR" panose="020B0600000101010101" charset="-127"/>
              </a:rPr>
              <a:t>YES</a:t>
            </a:r>
            <a:endParaRPr lang="ko-KR" altLang="en-US" sz="1600" dirty="0">
              <a:solidFill>
                <a:schemeClr val="accent5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1BD8A9-9B44-31E1-A5D0-D05C15CCFD3B}"/>
              </a:ext>
            </a:extLst>
          </p:cNvPr>
          <p:cNvCxnSpPr/>
          <p:nvPr/>
        </p:nvCxnSpPr>
        <p:spPr>
          <a:xfrm>
            <a:off x="6648262" y="4175479"/>
            <a:ext cx="621858" cy="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F02F4BD-17B9-7495-D59A-9AEADA2F4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" y="3602713"/>
            <a:ext cx="1031745" cy="102043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2E8F095-9569-D824-2E1C-9DAD1822E85B}"/>
              </a:ext>
            </a:extLst>
          </p:cNvPr>
          <p:cNvCxnSpPr/>
          <p:nvPr/>
        </p:nvCxnSpPr>
        <p:spPr>
          <a:xfrm flipV="1">
            <a:off x="4653811" y="4178791"/>
            <a:ext cx="43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화살표 50">
            <a:extLst>
              <a:ext uri="{FF2B5EF4-FFF2-40B4-BE49-F238E27FC236}">
                <a16:creationId xmlns:a16="http://schemas.microsoft.com/office/drawing/2014/main" id="{C1B18E4A-D8A1-7E5E-6CA8-E1F514B2B534}"/>
              </a:ext>
            </a:extLst>
          </p:cNvPr>
          <p:cNvSpPr/>
          <p:nvPr/>
        </p:nvSpPr>
        <p:spPr>
          <a:xfrm>
            <a:off x="2133669" y="3857727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5" name="꺾인 연결선 49">
            <a:extLst>
              <a:ext uri="{FF2B5EF4-FFF2-40B4-BE49-F238E27FC236}">
                <a16:creationId xmlns:a16="http://schemas.microsoft.com/office/drawing/2014/main" id="{2509A77F-8AA1-E80C-7C1F-6559C28E930E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892945" y="4131062"/>
            <a:ext cx="954243" cy="1338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50">
            <a:extLst>
              <a:ext uri="{FF2B5EF4-FFF2-40B4-BE49-F238E27FC236}">
                <a16:creationId xmlns:a16="http://schemas.microsoft.com/office/drawing/2014/main" id="{0B1A4B53-D0D7-B166-B22C-20437FFECC8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892945" y="3073501"/>
            <a:ext cx="954243" cy="1057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C0158E-846C-1835-ECFA-0CE52D38FA03}"/>
              </a:ext>
            </a:extLst>
          </p:cNvPr>
          <p:cNvSpPr/>
          <p:nvPr/>
        </p:nvSpPr>
        <p:spPr>
          <a:xfrm>
            <a:off x="625454" y="2699296"/>
            <a:ext cx="111645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User</a:t>
            </a:r>
            <a:endParaRPr lang="ko-KR" altLang="en-US" sz="16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8F9483B-7BEC-4FCF-BBCC-49ABE591E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188" y="2054996"/>
            <a:ext cx="1835495" cy="256815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992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-16616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5" y="-60133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7" y="-48426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1.2.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4764" y="479936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5AC1C-7E5D-D502-3B11-C90BC232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3" y="1794197"/>
            <a:ext cx="7010400" cy="4758441"/>
          </a:xfrm>
          <a:prstGeom prst="rect">
            <a:avLst/>
          </a:prstGeom>
        </p:spPr>
      </p:pic>
      <p:sp>
        <p:nvSpPr>
          <p:cNvPr id="5" name="모서리가 둥근 직사각형 23">
            <a:extLst>
              <a:ext uri="{FF2B5EF4-FFF2-40B4-BE49-F238E27FC236}">
                <a16:creationId xmlns:a16="http://schemas.microsoft.com/office/drawing/2014/main" id="{A05E0455-D592-9B08-0FFA-138CD30D4474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사용자 회원 가입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354AD-7860-22F8-CECB-F0D7453CB254}"/>
              </a:ext>
            </a:extLst>
          </p:cNvPr>
          <p:cNvSpPr/>
          <p:nvPr/>
        </p:nvSpPr>
        <p:spPr>
          <a:xfrm>
            <a:off x="126932" y="1608241"/>
            <a:ext cx="56848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권한 선택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ID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EMAIL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TEL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기관명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소속부서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12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11091"/>
            <a:ext cx="12192000" cy="12304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83983" y="-46283"/>
            <a:ext cx="1230468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28657" y="-48428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17486" y="-34577"/>
            <a:ext cx="1230464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1.3 </a:t>
            </a:r>
            <a:r>
              <a:rPr lang="ko-KR" altLang="en-US" dirty="0">
                <a:solidFill>
                  <a:schemeClr val="bg1"/>
                </a:solidFill>
              </a:rPr>
              <a:t>기관소개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252" y="493787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기관소개</a:t>
            </a: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F1A07635-B603-683E-5BB1-ECCB11A4E516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기관 소개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22E37-635F-D388-B4BF-979679A41FF1}"/>
              </a:ext>
            </a:extLst>
          </p:cNvPr>
          <p:cNvSpPr/>
          <p:nvPr/>
        </p:nvSpPr>
        <p:spPr>
          <a:xfrm>
            <a:off x="128973" y="1604421"/>
            <a:ext cx="568480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한강홍수통제소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수자원 관리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종합 플랫폼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84DF41-520F-245C-86F1-C7337932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08" y="2246050"/>
            <a:ext cx="8271947" cy="396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749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2" y="-947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5" y="-52991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4" y="-31815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7" y="-41284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581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&gt;1. </a:t>
            </a:r>
            <a:r>
              <a:rPr lang="ko-KR" altLang="en-US" dirty="0">
                <a:solidFill>
                  <a:schemeClr val="bg1"/>
                </a:solidFill>
              </a:rPr>
              <a:t>메인 페이지 </a:t>
            </a:r>
            <a:r>
              <a:rPr lang="en-US" altLang="ko-KR" dirty="0">
                <a:solidFill>
                  <a:schemeClr val="bg1"/>
                </a:solidFill>
              </a:rPr>
              <a:t>&gt; 1.4 </a:t>
            </a:r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0" y="498170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FF0EFC32-8A88-9287-D381-B514FF8AB278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메인 화면에서 공지사항 조회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6CC97-9B2F-07A6-E181-09A9EC27FBAE}"/>
              </a:ext>
            </a:extLst>
          </p:cNvPr>
          <p:cNvSpPr/>
          <p:nvPr/>
        </p:nvSpPr>
        <p:spPr>
          <a:xfrm>
            <a:off x="128973" y="1604421"/>
            <a:ext cx="5684805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로그인하지 않은 일반 사용자 조회 가능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A2B721-5515-2A4A-E9B7-60FEF8F0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1" y="2266150"/>
            <a:ext cx="9697999" cy="4124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2BF44E-2240-FF8B-56F2-6DD2758F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658" y="2758203"/>
            <a:ext cx="4914687" cy="3543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11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94F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3584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912303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88762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맑은고딕"/>
              </a:rPr>
              <a:t>CONTENTS</a:t>
            </a:r>
            <a:endParaRPr lang="ko-KR" altLang="en-US" dirty="0">
              <a:latin typeface="맑은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B4BB8-8A69-FD32-2B5D-88EAD0FFD28C}"/>
              </a:ext>
            </a:extLst>
          </p:cNvPr>
          <p:cNvSpPr txBox="1"/>
          <p:nvPr/>
        </p:nvSpPr>
        <p:spPr>
          <a:xfrm>
            <a:off x="4431323" y="1359385"/>
            <a:ext cx="26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개요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75362-2E6B-3B13-402D-CC636EDD56A7}"/>
              </a:ext>
            </a:extLst>
          </p:cNvPr>
          <p:cNvSpPr txBox="1"/>
          <p:nvPr/>
        </p:nvSpPr>
        <p:spPr>
          <a:xfrm>
            <a:off x="4431323" y="2150298"/>
            <a:ext cx="26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팀원 소개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0892F-FB3E-F31F-55B8-E238CA28CE87}"/>
              </a:ext>
            </a:extLst>
          </p:cNvPr>
          <p:cNvSpPr txBox="1"/>
          <p:nvPr/>
        </p:nvSpPr>
        <p:spPr>
          <a:xfrm>
            <a:off x="4431323" y="2941211"/>
            <a:ext cx="269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ERD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C5A9A-62FF-00C8-85C3-538159976303}"/>
              </a:ext>
            </a:extLst>
          </p:cNvPr>
          <p:cNvSpPr txBox="1"/>
          <p:nvPr/>
        </p:nvSpPr>
        <p:spPr>
          <a:xfrm>
            <a:off x="2408638" y="4465221"/>
            <a:ext cx="1480748" cy="3718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 05.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7CBCE-7705-8EFF-CFF3-866281407935}"/>
              </a:ext>
            </a:extLst>
          </p:cNvPr>
          <p:cNvSpPr txBox="1"/>
          <p:nvPr/>
        </p:nvSpPr>
        <p:spPr>
          <a:xfrm>
            <a:off x="2429905" y="5251938"/>
            <a:ext cx="1480748" cy="3616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+mj-lt"/>
                <a:ea typeface="Noto Sans KR" panose="020B0600000101010101" charset="-127"/>
              </a:rPr>
              <a:t>CHAPTER 06.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+mj-lt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A249C-B7E6-E040-5607-5B20686E7115}"/>
              </a:ext>
            </a:extLst>
          </p:cNvPr>
          <p:cNvSpPr txBox="1"/>
          <p:nvPr/>
        </p:nvSpPr>
        <p:spPr>
          <a:xfrm>
            <a:off x="4431323" y="4523037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구현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512D2-976E-82A0-CDFD-F365A9E04888}"/>
              </a:ext>
            </a:extLst>
          </p:cNvPr>
          <p:cNvSpPr txBox="1"/>
          <p:nvPr/>
        </p:nvSpPr>
        <p:spPr>
          <a:xfrm>
            <a:off x="4431322" y="3732124"/>
            <a:ext cx="323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수행절차 및 방법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06D83-02B8-DEF6-9F47-D537502CCDF3}"/>
              </a:ext>
            </a:extLst>
          </p:cNvPr>
          <p:cNvSpPr txBox="1"/>
          <p:nvPr/>
        </p:nvSpPr>
        <p:spPr>
          <a:xfrm>
            <a:off x="4431322" y="5313949"/>
            <a:ext cx="224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88551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796" y="13482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6719" y="-30038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25065" y="-18330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0221" y="-18331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676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 </a:t>
            </a:r>
            <a:r>
              <a:rPr lang="en-US" altLang="ko-KR" dirty="0">
                <a:solidFill>
                  <a:schemeClr val="bg1"/>
                </a:solidFill>
              </a:rPr>
              <a:t>&gt; 2.1.</a:t>
            </a:r>
            <a:r>
              <a:rPr lang="ko-KR" altLang="en-US" dirty="0">
                <a:solidFill>
                  <a:schemeClr val="bg1"/>
                </a:solidFill>
              </a:rPr>
              <a:t> 사용자 관리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26644" y="507637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사용자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C158B-2174-66A7-89E6-CD613DE7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2" y="2838706"/>
            <a:ext cx="8627374" cy="3714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B26BFC-760A-68FA-3AB0-F369548EE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149" y="3034610"/>
            <a:ext cx="3414168" cy="3518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C75AA19F-7B0E-FC46-87CF-D8BEDD040E10}"/>
              </a:ext>
            </a:extLst>
          </p:cNvPr>
          <p:cNvSpPr/>
          <p:nvPr/>
        </p:nvSpPr>
        <p:spPr>
          <a:xfrm>
            <a:off x="105997" y="1200203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고딕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한강 수자원 관리 종합 플랫폼 사용자 정보 조회 및 수정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삭제 기능 제공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B0BB84-22C9-3D28-0AF6-01520F422EA0}"/>
              </a:ext>
            </a:extLst>
          </p:cNvPr>
          <p:cNvSpPr/>
          <p:nvPr/>
        </p:nvSpPr>
        <p:spPr>
          <a:xfrm>
            <a:off x="122623" y="1613520"/>
            <a:ext cx="995119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고딕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고딕"/>
                <a:ea typeface="맑은 고딕" panose="020B0503020000020004" pitchFamily="50" charset="-127"/>
              </a:rPr>
              <a:t>]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고딕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검색조건 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권한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아이디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성명 입력 후 검색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고딕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권한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성명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아이디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휴대전화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이메일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사용여부 수정</a:t>
            </a:r>
            <a:r>
              <a:rPr lang="en-US" altLang="ko-KR" sz="140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고딕"/>
                <a:ea typeface="맑은 고딕" panose="020B0503020000020004" pitchFamily="50" charset="-127"/>
              </a:rPr>
              <a:t>삭제 기능 제공</a:t>
            </a:r>
            <a:endParaRPr lang="en-US" altLang="ko-KR" sz="1400" b="1" dirty="0">
              <a:latin typeface="맑은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62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4517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56811" y="-34488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7" y="-31811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890313" y="-22781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3" y="25567"/>
            <a:ext cx="676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 </a:t>
            </a:r>
            <a:r>
              <a:rPr lang="en-US" altLang="ko-KR" dirty="0">
                <a:solidFill>
                  <a:schemeClr val="bg1"/>
                </a:solidFill>
              </a:rPr>
              <a:t>&gt; 2.2.</a:t>
            </a:r>
            <a:r>
              <a:rPr lang="ko-KR" altLang="en-US" dirty="0">
                <a:solidFill>
                  <a:schemeClr val="bg1"/>
                </a:solidFill>
              </a:rPr>
              <a:t> 기관 관리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26640" y="464820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기관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2A4931-5DA1-4B19-CBF5-625C1351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2838706"/>
            <a:ext cx="8648699" cy="289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A9725612-F72C-D4C1-99A8-42F3C8F3C266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[</a:t>
            </a:r>
            <a:r>
              <a:rPr lang="ko-KR" altLang="en-US" sz="1400" b="1" dirty="0">
                <a:latin typeface="+mn-ea"/>
              </a:rPr>
              <a:t>개요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dirty="0">
                <a:latin typeface="+mn-ea"/>
              </a:rPr>
              <a:t>한강 수자원관리 종합 플랫폼 기관 정보 조회 및 수정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삭제 기능 제공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3F4D35-BA15-17BE-4AEC-5A94D2E7A0C8}"/>
              </a:ext>
            </a:extLst>
          </p:cNvPr>
          <p:cNvSpPr/>
          <p:nvPr/>
        </p:nvSpPr>
        <p:spPr>
          <a:xfrm>
            <a:off x="128973" y="1604421"/>
            <a:ext cx="6914084" cy="101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[</a:t>
            </a:r>
            <a:r>
              <a:rPr lang="ko-KR" altLang="en-US" sz="1400" b="1" dirty="0">
                <a:latin typeface="+mn-ea"/>
              </a:rPr>
              <a:t>기능</a:t>
            </a:r>
            <a:r>
              <a:rPr lang="en-US" altLang="ko-KR" sz="1400" b="1" dirty="0">
                <a:latin typeface="+mn-ea"/>
              </a:rPr>
              <a:t>] </a:t>
            </a:r>
            <a:br>
              <a:rPr lang="en-US" altLang="ko-KR" sz="1400" b="1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검색조건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권한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아이디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성명 입력 후 검색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권한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성명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아이디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휴대전화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이메일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사용여부 수정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삭제 기능 제공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D2B691-BB8A-596B-8D51-516EF0CA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22" y="3505199"/>
            <a:ext cx="3809095" cy="2977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80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7225" y="-8020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84053" y="-1237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9242" y="-103736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9242" y="-1120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60511" y="25567"/>
            <a:ext cx="676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 </a:t>
            </a:r>
            <a:r>
              <a:rPr lang="en-US" altLang="ko-KR" dirty="0">
                <a:solidFill>
                  <a:schemeClr val="bg1"/>
                </a:solidFill>
              </a:rPr>
              <a:t>&gt; 2.3. </a:t>
            </a:r>
            <a:r>
              <a:rPr lang="ko-KR" altLang="en-US" dirty="0">
                <a:solidFill>
                  <a:schemeClr val="bg1"/>
                </a:solidFill>
              </a:rPr>
              <a:t>운영자 관리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14802" y="463462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공지사항 목록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596DD6-B058-DB4E-C848-3365AEF6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29" y="2311947"/>
            <a:ext cx="8921288" cy="418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5A7A1662-D28A-15D5-2435-699F036789D7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공지사항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6B6A95-7D10-66AA-873A-465F95DF5DBA}"/>
              </a:ext>
            </a:extLst>
          </p:cNvPr>
          <p:cNvSpPr/>
          <p:nvPr/>
        </p:nvSpPr>
        <p:spPr>
          <a:xfrm>
            <a:off x="128974" y="1604421"/>
            <a:ext cx="45627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메뉴 선택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영역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목록 표출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 클릭 시 상세 페이지 이동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13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9709" y="-53994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58809" y="-97511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892308" y="-85806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892311" y="-85804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43577" y="25567"/>
            <a:ext cx="676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 </a:t>
            </a:r>
            <a:r>
              <a:rPr lang="en-US" altLang="ko-KR" dirty="0">
                <a:solidFill>
                  <a:schemeClr val="bg1"/>
                </a:solidFill>
              </a:rPr>
              <a:t>&gt; 2.3. </a:t>
            </a:r>
            <a:r>
              <a:rPr lang="ko-KR" altLang="en-US" dirty="0">
                <a:solidFill>
                  <a:schemeClr val="bg1"/>
                </a:solidFill>
              </a:rPr>
              <a:t>운영자 관리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9711" y="468413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공지사항 작성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조회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596DD6-B058-DB4E-C848-3365AEF6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29" y="2311947"/>
            <a:ext cx="8921288" cy="418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5A7A1662-D28A-15D5-2435-699F036789D7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공지사항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6B6A95-7D10-66AA-873A-465F95DF5DBA}"/>
              </a:ext>
            </a:extLst>
          </p:cNvPr>
          <p:cNvSpPr/>
          <p:nvPr/>
        </p:nvSpPr>
        <p:spPr>
          <a:xfrm>
            <a:off x="128974" y="1604421"/>
            <a:ext cx="45627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메뉴 선택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영역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목록 표출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 클릭 시 상세 페이지 이동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등록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8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9709" y="-53994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58809" y="-97511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892308" y="-85806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892311" y="-85804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43577" y="25567"/>
            <a:ext cx="814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</a:t>
            </a:r>
            <a:r>
              <a:rPr lang="en-US" altLang="ko-KR" dirty="0">
                <a:solidFill>
                  <a:schemeClr val="bg1"/>
                </a:solidFill>
              </a:rPr>
              <a:t>&gt; 2.4</a:t>
            </a:r>
            <a:r>
              <a:rPr lang="ko-KR" altLang="en-US" dirty="0">
                <a:solidFill>
                  <a:schemeClr val="bg1"/>
                </a:solidFill>
              </a:rPr>
              <a:t> 시스템관리 </a:t>
            </a:r>
            <a:r>
              <a:rPr lang="en-US" altLang="ko-KR" dirty="0">
                <a:solidFill>
                  <a:schemeClr val="bg1"/>
                </a:solidFill>
              </a:rPr>
              <a:t>&gt; 2.4.1. </a:t>
            </a:r>
            <a:r>
              <a:rPr lang="ko-KR" altLang="en-US" dirty="0">
                <a:solidFill>
                  <a:schemeClr val="bg1"/>
                </a:solidFill>
              </a:rPr>
              <a:t>접속 통계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9710" y="479936"/>
            <a:ext cx="77116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접속 통계</a:t>
            </a: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6F5C0443-9B2B-C942-2845-3AD845C5F63C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사용자 접속 통계 그래프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7064F-0D51-297C-A1FA-D736AF0A4953}"/>
              </a:ext>
            </a:extLst>
          </p:cNvPr>
          <p:cNvSpPr/>
          <p:nvPr/>
        </p:nvSpPr>
        <p:spPr>
          <a:xfrm>
            <a:off x="128973" y="1604421"/>
            <a:ext cx="568480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권한별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사용자들의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이력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통계 자료 제공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수문정보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관리시스템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수자원 시설물 관리시스템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6605B9-B4BE-3650-CF23-E2853B8C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77" y="3185045"/>
            <a:ext cx="8472440" cy="3327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5715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242" y="-53994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7276" y="-97511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0775" y="-85806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0778" y="-85804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52044" y="25567"/>
            <a:ext cx="814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&gt;2. </a:t>
            </a:r>
            <a:r>
              <a:rPr lang="ko-KR" altLang="en-US" dirty="0">
                <a:solidFill>
                  <a:schemeClr val="bg1"/>
                </a:solidFill>
              </a:rPr>
              <a:t>관리자 시스템</a:t>
            </a:r>
            <a:r>
              <a:rPr lang="en-US" altLang="ko-KR" dirty="0">
                <a:solidFill>
                  <a:schemeClr val="bg1"/>
                </a:solidFill>
              </a:rPr>
              <a:t>&gt; 2.4</a:t>
            </a:r>
            <a:r>
              <a:rPr lang="ko-KR" altLang="en-US" dirty="0">
                <a:solidFill>
                  <a:schemeClr val="bg1"/>
                </a:solidFill>
              </a:rPr>
              <a:t> 시스템관리 </a:t>
            </a:r>
            <a:r>
              <a:rPr lang="en-US" altLang="ko-KR" dirty="0">
                <a:solidFill>
                  <a:schemeClr val="bg1"/>
                </a:solidFill>
              </a:rPr>
              <a:t>&gt; 2.4.2. </a:t>
            </a:r>
            <a:r>
              <a:rPr lang="ko-KR" altLang="en-US" dirty="0">
                <a:solidFill>
                  <a:schemeClr val="bg1"/>
                </a:solidFill>
              </a:rPr>
              <a:t>접속 이력</a:t>
            </a: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52041" y="464372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접속 이력</a:t>
            </a:r>
          </a:p>
        </p:txBody>
      </p:sp>
      <p:sp>
        <p:nvSpPr>
          <p:cNvPr id="11" name="모서리가 둥근 직사각형 2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17796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사용자 접속 이력 정보 제공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92BDB-7113-76F4-5D72-674D918F6DF5}"/>
              </a:ext>
            </a:extLst>
          </p:cNvPr>
          <p:cNvSpPr/>
          <p:nvPr/>
        </p:nvSpPr>
        <p:spPr>
          <a:xfrm>
            <a:off x="128973" y="1604421"/>
            <a:ext cx="56848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권한별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항목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접속일시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8D0531-FC93-A55D-B90D-56045C7C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9" y="2452726"/>
            <a:ext cx="8768888" cy="4113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32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12557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44206" y="-60717"/>
            <a:ext cx="1306790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868994" y="-7499"/>
            <a:ext cx="130679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877709" y="-49011"/>
            <a:ext cx="1306786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22995-796E-7AF0-9B3E-8DB7F76EEBEA}"/>
              </a:ext>
            </a:extLst>
          </p:cNvPr>
          <p:cNvSpPr txBox="1"/>
          <p:nvPr/>
        </p:nvSpPr>
        <p:spPr>
          <a:xfrm>
            <a:off x="26642" y="25567"/>
            <a:ext cx="870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2. </a:t>
            </a:r>
            <a:r>
              <a:rPr lang="ko-KR" altLang="en-US" dirty="0">
                <a:solidFill>
                  <a:schemeClr val="bg1"/>
                </a:solidFill>
              </a:rPr>
              <a:t>관리자 시스템 </a:t>
            </a:r>
            <a:r>
              <a:rPr lang="en-US" altLang="ko-KR" dirty="0">
                <a:solidFill>
                  <a:schemeClr val="bg1"/>
                </a:solidFill>
              </a:rPr>
              <a:t>&gt; 2.4</a:t>
            </a:r>
            <a:r>
              <a:rPr lang="ko-KR" altLang="en-US" dirty="0">
                <a:solidFill>
                  <a:schemeClr val="bg1"/>
                </a:solidFill>
              </a:rPr>
              <a:t> 시스템관리 </a:t>
            </a:r>
            <a:r>
              <a:rPr lang="en-US" altLang="ko-KR" dirty="0">
                <a:solidFill>
                  <a:schemeClr val="bg1"/>
                </a:solidFill>
              </a:rPr>
              <a:t>&gt; 2.4.3 </a:t>
            </a:r>
            <a:r>
              <a:rPr lang="ko-KR" altLang="en-US" dirty="0">
                <a:solidFill>
                  <a:schemeClr val="bg1"/>
                </a:solidFill>
              </a:rPr>
              <a:t>로그인 이력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6778928-5234-4B12-79AF-769442235A1C}"/>
              </a:ext>
            </a:extLst>
          </p:cNvPr>
          <p:cNvSpPr txBox="1">
            <a:spLocks/>
          </p:cNvSpPr>
          <p:nvPr/>
        </p:nvSpPr>
        <p:spPr>
          <a:xfrm>
            <a:off x="-26646" y="481268"/>
            <a:ext cx="7797338" cy="670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로그인 이력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FA3798-8EEE-10A6-D208-4282AD8F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0" y="2067945"/>
            <a:ext cx="9643937" cy="4458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23">
            <a:extLst>
              <a:ext uri="{FF2B5EF4-FFF2-40B4-BE49-F238E27FC236}">
                <a16:creationId xmlns:a16="http://schemas.microsoft.com/office/drawing/2014/main" id="{EC448780-58DD-B135-99F8-F26AA839A8C4}"/>
              </a:ext>
            </a:extLst>
          </p:cNvPr>
          <p:cNvSpPr/>
          <p:nvPr/>
        </p:nvSpPr>
        <p:spPr>
          <a:xfrm>
            <a:off x="105997" y="1211221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한강 수자원관리 종합 플랫폼 사용자 로그인 일시 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이력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E5D436-DF63-5B87-1915-7544AE7A5069}"/>
              </a:ext>
            </a:extLst>
          </p:cNvPr>
          <p:cNvSpPr/>
          <p:nvPr/>
        </p:nvSpPr>
        <p:spPr>
          <a:xfrm>
            <a:off x="128973" y="1571169"/>
            <a:ext cx="11649370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검색조건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기간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권한별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검색 기능 제공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788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969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&gt;3.1. </a:t>
            </a:r>
            <a:r>
              <a:rPr lang="ko-KR" altLang="en-US" dirty="0">
                <a:solidFill>
                  <a:schemeClr val="bg1"/>
                </a:solidFill>
              </a:rPr>
              <a:t>관측소 목록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036AD-57E8-60A4-4AE3-AE15D3596904}"/>
              </a:ext>
            </a:extLst>
          </p:cNvPr>
          <p:cNvSpPr txBox="1"/>
          <p:nvPr/>
        </p:nvSpPr>
        <p:spPr>
          <a:xfrm>
            <a:off x="0" y="482362"/>
            <a:ext cx="719797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목록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5A8BA0-ABF0-4AE3-8A5F-FC4117407F5E}"/>
              </a:ext>
            </a:extLst>
          </p:cNvPr>
          <p:cNvGrpSpPr/>
          <p:nvPr/>
        </p:nvGrpSpPr>
        <p:grpSpPr>
          <a:xfrm>
            <a:off x="1427429" y="2608816"/>
            <a:ext cx="9912446" cy="4049547"/>
            <a:chOff x="1136483" y="2323544"/>
            <a:chExt cx="9912446" cy="404954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7D274B8-4BC5-4E4E-88F8-743CB00C9564}"/>
                </a:ext>
              </a:extLst>
            </p:cNvPr>
            <p:cNvGrpSpPr/>
            <p:nvPr/>
          </p:nvGrpSpPr>
          <p:grpSpPr>
            <a:xfrm>
              <a:off x="1136483" y="2323544"/>
              <a:ext cx="9912446" cy="4049547"/>
              <a:chOff x="1136483" y="2323544"/>
              <a:chExt cx="10525246" cy="438310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4437D12-B98E-4D7A-BB16-BE7615D66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483" y="2323544"/>
                <a:ext cx="9733719" cy="438310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4C0774-480B-4DFF-85D4-3CC24D61B181}"/>
                  </a:ext>
                </a:extLst>
              </p:cNvPr>
              <p:cNvSpPr txBox="1"/>
              <p:nvPr/>
            </p:nvSpPr>
            <p:spPr>
              <a:xfrm flipH="1">
                <a:off x="11019901" y="4468625"/>
                <a:ext cx="641828" cy="24622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클릭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5ECF45AA-AA17-49F0-A0E5-012006F50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13257" y="3033226"/>
                <a:ext cx="354606" cy="230330"/>
              </a:xfrm>
              <a:prstGeom prst="straightConnector1">
                <a:avLst/>
              </a:prstGeom>
              <a:ln w="539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0D0DFC-6E01-408B-9E8A-43A65AD65D4A}"/>
                  </a:ext>
                </a:extLst>
              </p:cNvPr>
              <p:cNvSpPr txBox="1"/>
              <p:nvPr/>
            </p:nvSpPr>
            <p:spPr>
              <a:xfrm flipH="1">
                <a:off x="10207602" y="2828251"/>
                <a:ext cx="641828" cy="24622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클릭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BCB5504D-F8BC-474B-8B07-2A03B7898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8286" y="3439629"/>
                <a:ext cx="586823" cy="493742"/>
              </a:xfrm>
              <a:prstGeom prst="straightConnector1">
                <a:avLst/>
              </a:prstGeom>
              <a:ln w="539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FA2C9-E402-4527-BDB9-F3C5CBD12980}"/>
                  </a:ext>
                </a:extLst>
              </p:cNvPr>
              <p:cNvSpPr txBox="1"/>
              <p:nvPr/>
            </p:nvSpPr>
            <p:spPr>
              <a:xfrm flipH="1">
                <a:off x="3864848" y="3234654"/>
                <a:ext cx="641828" cy="24622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클릭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79FC360-5BE4-42DB-8754-87B6D10DD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9826" y="4470109"/>
              <a:ext cx="408498" cy="62757"/>
            </a:xfrm>
            <a:prstGeom prst="straightConnector1">
              <a:avLst/>
            </a:prstGeom>
            <a:ln w="539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194595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관측소 목록 조회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689088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관측방식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운영기관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관측소명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시자료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</a:p>
        </p:txBody>
      </p:sp>
    </p:spTree>
    <p:extLst>
      <p:ext uri="{BB962C8B-B14F-4D97-AF65-F5344CB8AC3E}">
        <p14:creationId xmlns:p14="http://schemas.microsoft.com/office/powerpoint/2010/main" val="12527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888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&gt;3.2 </a:t>
            </a:r>
            <a:r>
              <a:rPr lang="ko-KR" altLang="en-US" dirty="0">
                <a:solidFill>
                  <a:schemeClr val="bg1"/>
                </a:solidFill>
              </a:rPr>
              <a:t>관측소 등록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036AD-57E8-60A4-4AE3-AE15D3596904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09AFE-9645-4D08-BEB9-B8D27396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6"/>
          <a:stretch/>
        </p:blipFill>
        <p:spPr>
          <a:xfrm>
            <a:off x="1409753" y="2334109"/>
            <a:ext cx="9372492" cy="4342937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194595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관측소 등록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529214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관측소명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관측유형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준코드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관측방식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운영기관에 맞춰 작성 후 등록</a:t>
            </a:r>
          </a:p>
        </p:txBody>
      </p:sp>
    </p:spTree>
    <p:extLst>
      <p:ext uri="{BB962C8B-B14F-4D97-AF65-F5344CB8AC3E}">
        <p14:creationId xmlns:p14="http://schemas.microsoft.com/office/powerpoint/2010/main" val="44147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C20F2-6FD5-4AA7-AD2C-3C236CF9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0" y="2334109"/>
            <a:ext cx="6327804" cy="26535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C49EA1-B69C-403E-B11E-BFF30DCB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03" y="3955030"/>
            <a:ext cx="6327804" cy="2681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D64E5-70AB-5E94-E6E8-12A25D9A3C47}"/>
              </a:ext>
            </a:extLst>
          </p:cNvPr>
          <p:cNvSpPr txBox="1"/>
          <p:nvPr/>
        </p:nvSpPr>
        <p:spPr>
          <a:xfrm>
            <a:off x="-1" y="-1"/>
            <a:ext cx="888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&gt;3.3 </a:t>
            </a:r>
            <a:r>
              <a:rPr lang="ko-KR" altLang="en-US" dirty="0">
                <a:solidFill>
                  <a:schemeClr val="bg1"/>
                </a:solidFill>
              </a:rPr>
              <a:t>관측소 수정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삭제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DA64-B6CD-7F0F-368A-39965322BADD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수정</a:t>
            </a:r>
            <a:r>
              <a:rPr lang="en-US" altLang="ko-KR" sz="2800" dirty="0">
                <a:solidFill>
                  <a:schemeClr val="bg1"/>
                </a:solidFill>
              </a:rPr>
              <a:t>/</a:t>
            </a:r>
            <a:r>
              <a:rPr lang="ko-KR" altLang="en-US" sz="28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194595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관측소 상세정보 및 수정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529214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 및 삭제</a:t>
            </a:r>
          </a:p>
        </p:txBody>
      </p:sp>
    </p:spTree>
    <p:extLst>
      <p:ext uri="{BB962C8B-B14F-4D97-AF65-F5344CB8AC3E}">
        <p14:creationId xmlns:p14="http://schemas.microsoft.com/office/powerpoint/2010/main" val="151340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271247" y="2268071"/>
            <a:ext cx="5760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01. </a:t>
            </a:r>
            <a:r>
              <a:rPr lang="ko-KR" altLang="en-US" sz="5000" dirty="0"/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78495-04F2-7572-7EC5-C694E5584C31}"/>
              </a:ext>
            </a:extLst>
          </p:cNvPr>
          <p:cNvSpPr txBox="1"/>
          <p:nvPr/>
        </p:nvSpPr>
        <p:spPr>
          <a:xfrm>
            <a:off x="5271247" y="3332822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06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7C4EA-14F5-45D7-8D2B-59F6370D9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87" y="2146149"/>
            <a:ext cx="9260023" cy="4452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BD376-4A30-840A-E659-B56FCC58A0EE}"/>
              </a:ext>
            </a:extLst>
          </p:cNvPr>
          <p:cNvSpPr txBox="1"/>
          <p:nvPr/>
        </p:nvSpPr>
        <p:spPr>
          <a:xfrm>
            <a:off x="-1" y="-1"/>
            <a:ext cx="888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&gt;3.4 </a:t>
            </a:r>
            <a:r>
              <a:rPr lang="ko-KR" altLang="en-US" dirty="0">
                <a:solidFill>
                  <a:schemeClr val="bg1"/>
                </a:solidFill>
              </a:rPr>
              <a:t>관측소 </a:t>
            </a:r>
            <a:r>
              <a:rPr lang="ko-KR" altLang="en-US" dirty="0" err="1">
                <a:solidFill>
                  <a:schemeClr val="bg1"/>
                </a:solidFill>
              </a:rPr>
              <a:t>시자료</a:t>
            </a:r>
            <a:r>
              <a:rPr lang="ko-KR" altLang="en-US" dirty="0">
                <a:solidFill>
                  <a:schemeClr val="bg1"/>
                </a:solidFill>
              </a:rPr>
              <a:t> 조회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3D4E2-B106-B26B-76C6-AB48FF10C96C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</a:t>
            </a:r>
            <a:r>
              <a:rPr lang="ko-KR" altLang="en-US" sz="2800" dirty="0" err="1">
                <a:solidFill>
                  <a:schemeClr val="bg1"/>
                </a:solidFill>
              </a:rPr>
              <a:t>시자료</a:t>
            </a:r>
            <a:r>
              <a:rPr lang="ko-KR" altLang="en-US" sz="2800" dirty="0">
                <a:solidFill>
                  <a:schemeClr val="bg1"/>
                </a:solidFill>
              </a:rPr>
              <a:t> 조회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194595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관측소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시자료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5997" y="1529214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관측소 </a:t>
            </a:r>
            <a:r>
              <a:rPr lang="ko-KR" altLang="en-US" sz="1400" dirty="0" err="1">
                <a:latin typeface="맑은고딕"/>
                <a:ea typeface="+mj-ea"/>
              </a:rPr>
              <a:t>수위정보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err="1">
                <a:latin typeface="맑은고딕"/>
                <a:ea typeface="+mj-ea"/>
              </a:rPr>
              <a:t>강우량정보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err="1">
                <a:latin typeface="맑은고딕"/>
                <a:ea typeface="+mj-ea"/>
              </a:rPr>
              <a:t>우량정보에</a:t>
            </a:r>
            <a:r>
              <a:rPr lang="ko-KR" altLang="en-US" sz="1400" dirty="0">
                <a:latin typeface="맑은고딕"/>
                <a:ea typeface="+mj-ea"/>
              </a:rPr>
              <a:t> 따른 </a:t>
            </a:r>
            <a:r>
              <a:rPr lang="ko-KR" altLang="en-US" sz="1400" dirty="0" err="1">
                <a:latin typeface="맑은고딕"/>
                <a:ea typeface="+mj-ea"/>
              </a:rPr>
              <a:t>시자료</a:t>
            </a:r>
            <a:r>
              <a:rPr lang="ko-KR" altLang="en-US" sz="1400" dirty="0">
                <a:latin typeface="맑은고딕"/>
                <a:ea typeface="+mj-ea"/>
              </a:rPr>
              <a:t> 조회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893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55625D-114A-42A9-BF6A-BEEE38B5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33" y="2180985"/>
            <a:ext cx="7492257" cy="29678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278B9D-78A5-4EFE-BD53-05169ABA6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744" y="4875254"/>
            <a:ext cx="10188823" cy="18442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2FE980-2402-42E4-B1BC-04E4A84B5065}"/>
              </a:ext>
            </a:extLst>
          </p:cNvPr>
          <p:cNvCxnSpPr>
            <a:cxnSpLocks/>
          </p:cNvCxnSpPr>
          <p:nvPr/>
        </p:nvCxnSpPr>
        <p:spPr>
          <a:xfrm flipH="1">
            <a:off x="3403238" y="2405557"/>
            <a:ext cx="309779" cy="20762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DEB18D-B8BA-4D19-B192-6E0031944E96}"/>
              </a:ext>
            </a:extLst>
          </p:cNvPr>
          <p:cNvSpPr txBox="1"/>
          <p:nvPr/>
        </p:nvSpPr>
        <p:spPr>
          <a:xfrm flipH="1">
            <a:off x="3680446" y="2210998"/>
            <a:ext cx="60446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클릭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FE8837-06F4-49EC-AA67-220B49F58AB8}"/>
              </a:ext>
            </a:extLst>
          </p:cNvPr>
          <p:cNvCxnSpPr>
            <a:cxnSpLocks/>
          </p:cNvCxnSpPr>
          <p:nvPr/>
        </p:nvCxnSpPr>
        <p:spPr>
          <a:xfrm flipH="1">
            <a:off x="637309" y="4026491"/>
            <a:ext cx="287416" cy="351545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B48014-95DB-4AE8-B75E-22456BFDBE90}"/>
              </a:ext>
            </a:extLst>
          </p:cNvPr>
          <p:cNvSpPr txBox="1"/>
          <p:nvPr/>
        </p:nvSpPr>
        <p:spPr>
          <a:xfrm flipH="1">
            <a:off x="867973" y="3837114"/>
            <a:ext cx="656027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클릭 ２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3B360-5091-E5EA-759C-B1BFA710AB02}"/>
              </a:ext>
            </a:extLst>
          </p:cNvPr>
          <p:cNvSpPr txBox="1"/>
          <p:nvPr/>
        </p:nvSpPr>
        <p:spPr>
          <a:xfrm>
            <a:off x="-1" y="-1"/>
            <a:ext cx="888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&gt;3.5 </a:t>
            </a:r>
            <a:r>
              <a:rPr lang="ko-KR" altLang="en-US" sz="1800" dirty="0">
                <a:solidFill>
                  <a:schemeClr val="bg1"/>
                </a:solidFill>
              </a:rPr>
              <a:t>관측소 </a:t>
            </a:r>
            <a:r>
              <a:rPr lang="ko-KR" altLang="en-US" sz="1800" dirty="0" err="1">
                <a:solidFill>
                  <a:schemeClr val="bg1"/>
                </a:solidFill>
              </a:rPr>
              <a:t>시자료</a:t>
            </a:r>
            <a:r>
              <a:rPr lang="ko-KR" altLang="en-US" sz="1800" dirty="0">
                <a:solidFill>
                  <a:schemeClr val="bg1"/>
                </a:solidFill>
              </a:rPr>
              <a:t>  검색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F879B-B073-7E0A-DA08-8C4E81431E8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</a:t>
            </a:r>
            <a:r>
              <a:rPr lang="ko-KR" altLang="en-US" sz="2800" dirty="0" err="1">
                <a:solidFill>
                  <a:schemeClr val="bg1"/>
                </a:solidFill>
              </a:rPr>
              <a:t>시자료</a:t>
            </a:r>
            <a:r>
              <a:rPr lang="ko-KR" altLang="en-US" sz="2800" dirty="0">
                <a:solidFill>
                  <a:schemeClr val="bg1"/>
                </a:solidFill>
              </a:rPr>
              <a:t>  검색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관측소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맑은고딕"/>
                <a:ea typeface="Noto Sans KR" panose="020B0600000101010101" charset="-127"/>
              </a:rPr>
              <a:t>시자료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 기간에 따른 검색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관측소 </a:t>
            </a:r>
            <a:r>
              <a:rPr lang="ko-KR" altLang="en-US" sz="1400" dirty="0" err="1">
                <a:latin typeface="맑은고딕"/>
                <a:ea typeface="+mj-ea"/>
              </a:rPr>
              <a:t>시자료</a:t>
            </a:r>
            <a:r>
              <a:rPr lang="ko-KR" altLang="en-US" sz="1400" dirty="0">
                <a:latin typeface="맑은고딕"/>
                <a:ea typeface="+mj-ea"/>
              </a:rPr>
              <a:t> 기간에 따른 검색 및 수정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583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F2049B-B381-40D0-A8DB-FD8B5D93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37" y="2210998"/>
            <a:ext cx="7529944" cy="4458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2FE980-2402-42E4-B1BC-04E4A84B5065}"/>
              </a:ext>
            </a:extLst>
          </p:cNvPr>
          <p:cNvCxnSpPr>
            <a:cxnSpLocks/>
          </p:cNvCxnSpPr>
          <p:nvPr/>
        </p:nvCxnSpPr>
        <p:spPr>
          <a:xfrm flipH="1">
            <a:off x="4567020" y="2405557"/>
            <a:ext cx="309779" cy="20762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DEB18D-B8BA-4D19-B192-6E0031944E96}"/>
              </a:ext>
            </a:extLst>
          </p:cNvPr>
          <p:cNvSpPr txBox="1"/>
          <p:nvPr/>
        </p:nvSpPr>
        <p:spPr>
          <a:xfrm flipH="1">
            <a:off x="4844228" y="2210998"/>
            <a:ext cx="449225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685F-6DBE-F1E4-B51A-DBCBF9053BF1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&gt;3.6 </a:t>
            </a:r>
            <a:r>
              <a:rPr lang="ko-KR" altLang="en-US" sz="1800" dirty="0">
                <a:solidFill>
                  <a:schemeClr val="bg1"/>
                </a:solidFill>
              </a:rPr>
              <a:t>관측소 통계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A2CD1-094B-7920-C9FF-EFD7D12952A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관측소 통계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관측소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통계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관측소 </a:t>
            </a:r>
            <a:r>
              <a:rPr lang="ko-KR" altLang="en-US" sz="1400" dirty="0" err="1">
                <a:latin typeface="맑은고딕"/>
                <a:ea typeface="+mj-ea"/>
              </a:rPr>
              <a:t>수위정보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err="1">
                <a:latin typeface="맑은고딕"/>
                <a:ea typeface="+mj-ea"/>
              </a:rPr>
              <a:t>강우량정보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err="1">
                <a:latin typeface="맑은고딕"/>
                <a:ea typeface="+mj-ea"/>
              </a:rPr>
              <a:t>우량정보에</a:t>
            </a:r>
            <a:r>
              <a:rPr lang="ko-KR" altLang="en-US" sz="1400" dirty="0">
                <a:latin typeface="맑은고딕"/>
                <a:ea typeface="+mj-ea"/>
              </a:rPr>
              <a:t> 따른 일별 통계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4035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685F-6DBE-F1E4-B51A-DBCBF9053BF1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&gt;3.7 </a:t>
            </a:r>
            <a:r>
              <a:rPr lang="ko-KR" altLang="en-US" sz="1800" dirty="0">
                <a:solidFill>
                  <a:schemeClr val="bg1"/>
                </a:solidFill>
              </a:rPr>
              <a:t>수자원 목록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A2CD1-094B-7920-C9FF-EFD7D12952A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수자원 목록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0CD6C6-DC3C-246D-7FBE-038A40B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90" y="2322995"/>
            <a:ext cx="8319248" cy="4231341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수자원 목록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시설물 종류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smtClean="0">
                <a:latin typeface="맑은고딕"/>
                <a:ea typeface="+mj-ea"/>
              </a:rPr>
              <a:t>관리기관</a:t>
            </a:r>
            <a:r>
              <a:rPr lang="en-US" altLang="ko-KR" sz="1400" dirty="0" smtClean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행정구역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시설물 코드 별 검색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315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685F-6DBE-F1E4-B51A-DBCBF9053BF1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&gt;3.8 </a:t>
            </a:r>
            <a:r>
              <a:rPr lang="ko-KR" altLang="en-US" sz="1800" dirty="0">
                <a:solidFill>
                  <a:schemeClr val="bg1"/>
                </a:solidFill>
              </a:rPr>
              <a:t>수자원 등록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A2CD1-094B-7920-C9FF-EFD7D12952A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수자원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4CB3A-5B8D-2C04-0ED4-CC7091EB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72" y="2115320"/>
            <a:ext cx="9123499" cy="4380032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수자원 등록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341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685F-6DBE-F1E4-B51A-DBCBF9053BF1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&gt;3.9 </a:t>
            </a:r>
            <a:r>
              <a:rPr lang="ko-KR" altLang="en-US" sz="1800" dirty="0">
                <a:solidFill>
                  <a:schemeClr val="bg1"/>
                </a:solidFill>
              </a:rPr>
              <a:t>수자원 통계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A2CD1-094B-7920-C9FF-EFD7D12952A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수자원 통계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AD22E-1602-3476-4320-95D3C10C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01" y="2172939"/>
            <a:ext cx="8618196" cy="4505338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수자원 통계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en-US" altLang="ko-KR" sz="1400" dirty="0">
                <a:latin typeface="맑은고딕"/>
                <a:ea typeface="+mj-ea"/>
              </a:rPr>
              <a:t>chart.js</a:t>
            </a:r>
            <a:r>
              <a:rPr lang="ko-KR" altLang="en-US" sz="1400" dirty="0">
                <a:latin typeface="맑은고딕"/>
                <a:ea typeface="+mj-ea"/>
              </a:rPr>
              <a:t>를 이용한 수자원시설물별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 err="1">
                <a:latin typeface="맑은고딕"/>
                <a:ea typeface="+mj-ea"/>
              </a:rPr>
              <a:t>행정구역별</a:t>
            </a:r>
            <a:r>
              <a:rPr lang="ko-KR" altLang="en-US" sz="1400" dirty="0">
                <a:latin typeface="맑은고딕"/>
                <a:ea typeface="+mj-ea"/>
              </a:rPr>
              <a:t> 수자원 시설물별 통계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3761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969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지도 시스템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ABAB2-9C51-964C-B9DB-D6B9A1452E8C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레이어 발행</a:t>
            </a:r>
          </a:p>
        </p:txBody>
      </p:sp>
      <p:pic>
        <p:nvPicPr>
          <p:cNvPr id="2" name="그림 1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0DF39457-FE93-2986-C38F-3F6330454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18" y="2469198"/>
            <a:ext cx="5780709" cy="3972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6C75C9-002E-E595-BB99-DFEB0D25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1" y="1438678"/>
            <a:ext cx="5980178" cy="320210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100F5C4-F4F0-176A-FEB8-D397694AA412}"/>
              </a:ext>
            </a:extLst>
          </p:cNvPr>
          <p:cNvSpPr/>
          <p:nvPr/>
        </p:nvSpPr>
        <p:spPr>
          <a:xfrm>
            <a:off x="1945340" y="2241176"/>
            <a:ext cx="1864659" cy="20708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EFC42F-A2C2-7AF1-6F00-BA66C4C35FEE}"/>
              </a:ext>
            </a:extLst>
          </p:cNvPr>
          <p:cNvCxnSpPr/>
          <p:nvPr/>
        </p:nvCxnSpPr>
        <p:spPr>
          <a:xfrm flipH="1">
            <a:off x="1945340" y="4312024"/>
            <a:ext cx="828339" cy="1448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609BEF-D573-68D9-62AE-5E3D1E935C5C}"/>
              </a:ext>
            </a:extLst>
          </p:cNvPr>
          <p:cNvSpPr txBox="1"/>
          <p:nvPr/>
        </p:nvSpPr>
        <p:spPr>
          <a:xfrm>
            <a:off x="436880" y="5760720"/>
            <a:ext cx="38303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shp</a:t>
            </a:r>
            <a:r>
              <a:rPr lang="ko-KR" altLang="en-US" dirty="0">
                <a:solidFill>
                  <a:schemeClr val="bg1"/>
                </a:solidFill>
              </a:rPr>
              <a:t>파일을 불러와 레이어 표출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BD81FA6-8AFC-F1C8-E47B-2900B8620A7C}"/>
              </a:ext>
            </a:extLst>
          </p:cNvPr>
          <p:cNvCxnSpPr/>
          <p:nvPr/>
        </p:nvCxnSpPr>
        <p:spPr>
          <a:xfrm>
            <a:off x="6095999" y="1979802"/>
            <a:ext cx="2662114" cy="415376"/>
          </a:xfrm>
          <a:prstGeom prst="bentConnector3">
            <a:avLst>
              <a:gd name="adj1" fmla="val 9979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A76DE5-6F4B-EF24-6239-0DA7CFBACE5D}"/>
              </a:ext>
            </a:extLst>
          </p:cNvPr>
          <p:cNvSpPr txBox="1"/>
          <p:nvPr/>
        </p:nvSpPr>
        <p:spPr>
          <a:xfrm>
            <a:off x="7025194" y="1568760"/>
            <a:ext cx="3662126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표출된 레이어를 데이터베이스와 연결</a:t>
            </a:r>
          </a:p>
        </p:txBody>
      </p:sp>
    </p:spTree>
    <p:extLst>
      <p:ext uri="{BB962C8B-B14F-4D97-AF65-F5344CB8AC3E}">
        <p14:creationId xmlns:p14="http://schemas.microsoft.com/office/powerpoint/2010/main" val="187334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-95852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602750" y="-139369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7" y="-127666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7" y="-127666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969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지도 시스템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ABAB2-9C51-964C-B9DB-D6B9A1452E8C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레이어 발행 </a:t>
            </a: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D13CF58-94DB-BF35-FC04-09C87A48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" y="1258166"/>
            <a:ext cx="6836510" cy="3478622"/>
          </a:xfrm>
          <a:prstGeom prst="rect">
            <a:avLst/>
          </a:prstGeom>
        </p:spPr>
      </p:pic>
      <p:pic>
        <p:nvPicPr>
          <p:cNvPr id="12" name="그림 11" descr="지도, 텍스트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3A4A4C42-F1A3-655F-93E1-B3A004C2D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78" y="3647870"/>
            <a:ext cx="5958004" cy="28878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C1AB01-8151-FDC0-AAD3-730BDFA3FE16}"/>
              </a:ext>
            </a:extLst>
          </p:cNvPr>
          <p:cNvSpPr txBox="1"/>
          <p:nvPr/>
        </p:nvSpPr>
        <p:spPr>
          <a:xfrm>
            <a:off x="436879" y="5760720"/>
            <a:ext cx="5286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베이스와 </a:t>
            </a:r>
            <a:r>
              <a:rPr lang="en-US" altLang="ko-KR" dirty="0" err="1">
                <a:solidFill>
                  <a:schemeClr val="bg1"/>
                </a:solidFill>
              </a:rPr>
              <a:t>GeoServer</a:t>
            </a:r>
            <a:r>
              <a:rPr lang="ko-KR" altLang="en-US" dirty="0">
                <a:solidFill>
                  <a:schemeClr val="bg1"/>
                </a:solidFill>
              </a:rPr>
              <a:t>연결 후 레이어 발행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453DFA-55A1-008E-2594-8444FB372679}"/>
              </a:ext>
            </a:extLst>
          </p:cNvPr>
          <p:cNvSpPr/>
          <p:nvPr/>
        </p:nvSpPr>
        <p:spPr>
          <a:xfrm>
            <a:off x="1321796" y="2167467"/>
            <a:ext cx="4503271" cy="1095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B249D5-92D2-0DAA-72A9-2888215BE815}"/>
              </a:ext>
            </a:extLst>
          </p:cNvPr>
          <p:cNvCxnSpPr>
            <a:cxnSpLocks/>
          </p:cNvCxnSpPr>
          <p:nvPr/>
        </p:nvCxnSpPr>
        <p:spPr>
          <a:xfrm flipH="1">
            <a:off x="1945341" y="3262489"/>
            <a:ext cx="1057918" cy="2498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7DEBF7E-77E1-AC30-68E4-35E5BC295740}"/>
              </a:ext>
            </a:extLst>
          </p:cNvPr>
          <p:cNvCxnSpPr>
            <a:cxnSpLocks/>
          </p:cNvCxnSpPr>
          <p:nvPr/>
        </p:nvCxnSpPr>
        <p:spPr>
          <a:xfrm>
            <a:off x="6863447" y="2709644"/>
            <a:ext cx="3657797" cy="719356"/>
          </a:xfrm>
          <a:prstGeom prst="bentConnector3">
            <a:avLst>
              <a:gd name="adj1" fmla="val 9999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557A6E-D9E5-3D7A-11FB-C16354AD302F}"/>
              </a:ext>
            </a:extLst>
          </p:cNvPr>
          <p:cNvSpPr txBox="1"/>
          <p:nvPr/>
        </p:nvSpPr>
        <p:spPr>
          <a:xfrm>
            <a:off x="7879644" y="2209497"/>
            <a:ext cx="3823676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최종적으로 화면에 레이어 표출</a:t>
            </a:r>
          </a:p>
        </p:txBody>
      </p:sp>
    </p:spTree>
    <p:extLst>
      <p:ext uri="{BB962C8B-B14F-4D97-AF65-F5344CB8AC3E}">
        <p14:creationId xmlns:p14="http://schemas.microsoft.com/office/powerpoint/2010/main" val="3775210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969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지도 시스템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C08261F6-C152-B91B-EE16-28A56209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43" y="4370726"/>
            <a:ext cx="5255949" cy="2459929"/>
          </a:xfrm>
          <a:prstGeom prst="rect">
            <a:avLst/>
          </a:prstGeom>
        </p:spPr>
      </p:pic>
      <p:pic>
        <p:nvPicPr>
          <p:cNvPr id="6" name="그림 5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52634276-84C7-5198-E730-642771C9C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69" y="1670936"/>
            <a:ext cx="5212023" cy="2587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F30C6-457E-8C54-9272-ACD8F5DB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67" y="3175030"/>
            <a:ext cx="2798851" cy="233079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FD6F55-983A-4E1E-F605-200637F3AFD7}"/>
              </a:ext>
            </a:extLst>
          </p:cNvPr>
          <p:cNvCxnSpPr>
            <a:cxnSpLocks/>
          </p:cNvCxnSpPr>
          <p:nvPr/>
        </p:nvCxnSpPr>
        <p:spPr>
          <a:xfrm flipV="1">
            <a:off x="4124620" y="3429000"/>
            <a:ext cx="1541074" cy="667115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5B9A00-2957-B77C-B447-844A8C2D9810}"/>
              </a:ext>
            </a:extLst>
          </p:cNvPr>
          <p:cNvCxnSpPr>
            <a:cxnSpLocks/>
          </p:cNvCxnSpPr>
          <p:nvPr/>
        </p:nvCxnSpPr>
        <p:spPr>
          <a:xfrm>
            <a:off x="4157173" y="4833150"/>
            <a:ext cx="1427839" cy="823579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8290B6-BC28-3B5E-4D69-1C6D3794F714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레이어 생성 및 쌓기 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레이어 생성 및 쌓기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지역별 </a:t>
            </a:r>
            <a:r>
              <a:rPr lang="en-US" altLang="ko-KR" sz="1400" dirty="0">
                <a:latin typeface="맑은고딕"/>
                <a:ea typeface="+mj-ea"/>
              </a:rPr>
              <a:t>Polygon, point</a:t>
            </a:r>
            <a:r>
              <a:rPr lang="ko-KR" altLang="en-US" sz="1400" dirty="0">
                <a:latin typeface="맑은고딕"/>
                <a:ea typeface="+mj-ea"/>
              </a:rPr>
              <a:t>형식의 레이어 쌓기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4436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E4A47-961A-86E1-5D56-CA73CD7BD875}"/>
              </a:ext>
            </a:extLst>
          </p:cNvPr>
          <p:cNvSpPr txBox="1"/>
          <p:nvPr/>
        </p:nvSpPr>
        <p:spPr>
          <a:xfrm>
            <a:off x="-1" y="-1"/>
            <a:ext cx="9693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3. </a:t>
            </a:r>
            <a:r>
              <a:rPr lang="ko-KR" altLang="en-US" dirty="0">
                <a:solidFill>
                  <a:schemeClr val="bg1"/>
                </a:solidFill>
              </a:rPr>
              <a:t>실시간 수문정보 관리시스템 </a:t>
            </a: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지도 시스템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FD6F55-983A-4E1E-F605-200637F3AFD7}"/>
              </a:ext>
            </a:extLst>
          </p:cNvPr>
          <p:cNvCxnSpPr>
            <a:cxnSpLocks/>
          </p:cNvCxnSpPr>
          <p:nvPr/>
        </p:nvCxnSpPr>
        <p:spPr>
          <a:xfrm>
            <a:off x="3909467" y="4177553"/>
            <a:ext cx="1003192" cy="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8290B6-BC28-3B5E-4D69-1C6D3794F714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Point</a:t>
            </a:r>
            <a:r>
              <a:rPr lang="ko-KR" altLang="en-US" sz="2800" dirty="0">
                <a:solidFill>
                  <a:schemeClr val="bg1"/>
                </a:solidFill>
              </a:rPr>
              <a:t> 레이어 정보 표시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826-1A6B-FF6C-F2DA-6CE248B0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06" y="2767099"/>
            <a:ext cx="5894294" cy="3612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77E4F6-F75D-53F9-1A09-029C8BC8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31" y="2814301"/>
            <a:ext cx="3247551" cy="30996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C70417-0AF4-1E18-5E6A-B52A7A86FA88}"/>
              </a:ext>
            </a:extLst>
          </p:cNvPr>
          <p:cNvSpPr/>
          <p:nvPr/>
        </p:nvSpPr>
        <p:spPr>
          <a:xfrm>
            <a:off x="1766047" y="3998259"/>
            <a:ext cx="1102659" cy="1792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en-US" altLang="ko-KR" sz="1400" dirty="0">
                <a:latin typeface="맑은고딕"/>
                <a:ea typeface="Noto Sans KR" panose="020B0600000101010101" charset="-127"/>
              </a:rPr>
              <a:t>Point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레이어 정보 표시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관측소 클릭 시 해당 좌표로 이동 및 관측소 정보 팝업 표시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160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11316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개요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선정 배경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3505" y="2762293"/>
            <a:ext cx="843915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고딕"/>
              </a:rPr>
              <a:t>○  수자원 통합 관리 정보 시스템 구축</a:t>
            </a:r>
            <a:endParaRPr lang="en-US" altLang="ko-KR" sz="1400" b="1" dirty="0"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맑은고딕"/>
              </a:rPr>
              <a:t>한강유역의 수자원 관리 정보 시스템 구축을 통해 </a:t>
            </a:r>
            <a:r>
              <a:rPr lang="ko-KR" altLang="en-US" sz="1400" b="1" dirty="0">
                <a:solidFill>
                  <a:schemeClr val="accent1"/>
                </a:solidFill>
                <a:latin typeface="맑은고딕"/>
              </a:rPr>
              <a:t>수자원 관리 효율성 제고</a:t>
            </a:r>
            <a:endParaRPr lang="en-US" altLang="ko-KR" sz="1400" b="1" dirty="0">
              <a:solidFill>
                <a:schemeClr val="accent1"/>
              </a:solidFill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맑은고딕"/>
              </a:rPr>
              <a:t>수자원 정보공유 체계 구출을 통한 </a:t>
            </a:r>
            <a:r>
              <a:rPr lang="ko-KR" altLang="en-US" sz="1400" b="1" dirty="0">
                <a:solidFill>
                  <a:schemeClr val="accent1"/>
                </a:solidFill>
                <a:latin typeface="맑은고딕"/>
              </a:rPr>
              <a:t>수자원 관리 체계 강화</a:t>
            </a:r>
            <a:endParaRPr lang="en-US" altLang="ko-KR" sz="1400" b="1" dirty="0">
              <a:solidFill>
                <a:schemeClr val="accent1"/>
              </a:solidFill>
              <a:latin typeface="맑은고딕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343832" y="1765459"/>
            <a:ext cx="8952288" cy="9476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고딕"/>
              </a:rPr>
              <a:t>효율적인 수자원관리를 위한 수자원 통합 관리 정보 시스템 도입 필요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7577" y="1601003"/>
            <a:ext cx="775855" cy="32891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고딕"/>
              </a:rPr>
              <a:t>비전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23505" y="3746445"/>
            <a:ext cx="81041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고딕"/>
              </a:rPr>
              <a:t>○  체계적인 수자원 </a:t>
            </a:r>
            <a:r>
              <a:rPr lang="ko-KR" altLang="en-US" sz="1400" b="1" dirty="0">
                <a:solidFill>
                  <a:schemeClr val="accent1"/>
                </a:solidFill>
                <a:latin typeface="맑은고딕"/>
              </a:rPr>
              <a:t>정보 관리 실현</a:t>
            </a:r>
            <a:r>
              <a:rPr lang="en-US" altLang="ko-KR" sz="1400" b="1" dirty="0">
                <a:latin typeface="맑은고딕"/>
              </a:rPr>
              <a:t/>
            </a:r>
            <a:br>
              <a:rPr lang="en-US" altLang="ko-KR" sz="1400" b="1" dirty="0">
                <a:latin typeface="맑은고딕"/>
              </a:rPr>
            </a:br>
            <a:r>
              <a:rPr lang="en-US" altLang="ko-KR" sz="1400" b="1" dirty="0">
                <a:latin typeface="맑은고딕"/>
              </a:rPr>
              <a:t>       -    </a:t>
            </a:r>
            <a:r>
              <a:rPr lang="ko-KR" altLang="en-US" sz="1400" b="1" dirty="0">
                <a:latin typeface="맑은고딕"/>
              </a:rPr>
              <a:t>한강유역의 수자원 관리 정보 시스템 구축을 통해 수자원 관리 효율성 제고</a:t>
            </a:r>
            <a:endParaRPr lang="en-US" altLang="ko-KR" sz="1400" b="1" dirty="0"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latin typeface="맑은고딕"/>
              </a:rPr>
              <a:t>수자원정보</a:t>
            </a:r>
            <a:r>
              <a:rPr lang="ko-KR" altLang="en-US" sz="1400" b="1" dirty="0">
                <a:latin typeface="맑은고딕"/>
              </a:rPr>
              <a:t> 활용 증대</a:t>
            </a:r>
            <a:endParaRPr lang="en-US" altLang="ko-KR" sz="1400" b="1" dirty="0"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맑은고딕"/>
              </a:rPr>
              <a:t>수문정보관리</a:t>
            </a:r>
            <a:r>
              <a:rPr lang="en-US" altLang="ko-KR" sz="1400" b="1" dirty="0">
                <a:latin typeface="맑은고딕"/>
              </a:rPr>
              <a:t>, </a:t>
            </a:r>
            <a:r>
              <a:rPr lang="ko-KR" altLang="en-US" sz="1400" b="1" dirty="0">
                <a:latin typeface="맑은고딕"/>
              </a:rPr>
              <a:t>수문시설물관리</a:t>
            </a:r>
            <a:r>
              <a:rPr lang="en-US" altLang="ko-KR" sz="1400" b="1" dirty="0">
                <a:latin typeface="맑은고딕"/>
              </a:rPr>
              <a:t>, </a:t>
            </a:r>
            <a:r>
              <a:rPr lang="ko-KR" altLang="en-US" sz="1400" b="1" dirty="0" err="1">
                <a:latin typeface="맑은고딕"/>
              </a:rPr>
              <a:t>물사용관리</a:t>
            </a:r>
            <a:r>
              <a:rPr lang="ko-KR" altLang="en-US" sz="1400" b="1" dirty="0">
                <a:latin typeface="맑은고딕"/>
              </a:rPr>
              <a:t> 등 수자원과 관련된 </a:t>
            </a:r>
            <a:r>
              <a:rPr lang="en-US" altLang="ko-KR" sz="1400" b="1" dirty="0">
                <a:latin typeface="맑은고딕"/>
              </a:rPr>
              <a:t/>
            </a:r>
            <a:br>
              <a:rPr lang="en-US" altLang="ko-KR" sz="1400" b="1" dirty="0">
                <a:latin typeface="맑은고딕"/>
              </a:rPr>
            </a:br>
            <a:r>
              <a:rPr lang="ko-KR" altLang="en-US" sz="1400" b="1" dirty="0">
                <a:latin typeface="맑은고딕"/>
              </a:rPr>
              <a:t>다양한 정보를 통합해 관리하는 </a:t>
            </a:r>
            <a:r>
              <a:rPr lang="en-US" altLang="ko-KR" sz="1400" b="1" dirty="0">
                <a:latin typeface="맑은고딕"/>
              </a:rPr>
              <a:t>GIS </a:t>
            </a:r>
            <a:r>
              <a:rPr lang="ko-KR" altLang="en-US" sz="1400" b="1" dirty="0">
                <a:latin typeface="맑은고딕"/>
              </a:rPr>
              <a:t>기반의 시스템 구축</a:t>
            </a:r>
            <a:endParaRPr lang="en-US" altLang="ko-KR" sz="1400" b="1" dirty="0">
              <a:latin typeface="맑은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91688" y="5354729"/>
            <a:ext cx="84391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고딕"/>
              </a:rPr>
              <a:t>○  수자원관리 효율성 증대</a:t>
            </a:r>
            <a:endParaRPr lang="en-US" altLang="ko-KR" sz="1400" b="1" dirty="0"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맑은고딕"/>
              </a:rPr>
              <a:t>수자원 통합 관리 시스템 활용을 통한 </a:t>
            </a:r>
            <a:r>
              <a:rPr lang="ko-KR" altLang="en-US" sz="1400" b="1" dirty="0">
                <a:solidFill>
                  <a:schemeClr val="accent1"/>
                </a:solidFill>
                <a:latin typeface="맑은고딕"/>
              </a:rPr>
              <a:t>관련기관간 수자원관리 효율성 확보</a:t>
            </a:r>
            <a:endParaRPr lang="en-US" altLang="ko-KR" sz="1400" b="1" dirty="0">
              <a:solidFill>
                <a:schemeClr val="accent1"/>
              </a:solidFill>
              <a:latin typeface="맑은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맑은고딕"/>
              </a:rPr>
              <a:t>수자원 통합 관리 시스템을 통해 효율적인 한강 수자원 관리 솔루션 마련</a:t>
            </a:r>
            <a:endParaRPr lang="en-US" altLang="ko-KR" sz="1400" b="1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967064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79" y="2376054"/>
            <a:ext cx="9246521" cy="3883539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1"/>
          </p:cNvCxnSpPr>
          <p:nvPr/>
        </p:nvCxnSpPr>
        <p:spPr>
          <a:xfrm flipH="1">
            <a:off x="10130642" y="3550356"/>
            <a:ext cx="380080" cy="26221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510722" y="3427245"/>
            <a:ext cx="47752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DAE15-2D52-A347-3E25-700C7DF6FB11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4.1 </a:t>
            </a:r>
            <a:r>
              <a:rPr lang="ko-KR" altLang="en-US" dirty="0">
                <a:solidFill>
                  <a:schemeClr val="bg1"/>
                </a:solidFill>
              </a:rPr>
              <a:t>시설물 목록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68A21-06A8-C08D-E0E6-EFEA14C09AFA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시설물 목록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시설물 목록 조회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시설물 종류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구역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코드 별 검색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390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77" y="1866555"/>
            <a:ext cx="7165425" cy="4564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0C1F4-D484-DCCA-D605-41B4BD848DC3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4.2 </a:t>
            </a:r>
            <a:r>
              <a:rPr lang="ko-KR" altLang="en-US" dirty="0">
                <a:solidFill>
                  <a:schemeClr val="bg1"/>
                </a:solidFill>
              </a:rPr>
              <a:t>시설물 점검 결과 작성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74ECC-AAA8-F75C-F015-0CE3F68295B4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시설물 점검 결과 작성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시설물 점검결과작성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점검 목록에 맞춰 작성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5872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15" y="2363076"/>
            <a:ext cx="9276318" cy="3409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F1A4A-1FC6-98CA-A72A-029F718FF28C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4.3 </a:t>
            </a:r>
            <a:r>
              <a:rPr lang="ko-KR" altLang="en-US" dirty="0">
                <a:solidFill>
                  <a:schemeClr val="bg1"/>
                </a:solidFill>
              </a:rPr>
              <a:t>점검일지 조회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09FEB-44FB-672D-091D-3130DD101572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점검일지 조회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점검일지 조회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114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8E410F-D0E4-10C3-2BFC-47CBE205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5" y="2146152"/>
            <a:ext cx="6726690" cy="4594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B7A44-E938-591E-93B2-E5D1D7627FF8}"/>
              </a:ext>
            </a:extLst>
          </p:cNvPr>
          <p:cNvSpPr txBox="1"/>
          <p:nvPr/>
        </p:nvSpPr>
        <p:spPr>
          <a:xfrm>
            <a:off x="0" y="0"/>
            <a:ext cx="888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4.4 </a:t>
            </a:r>
            <a:r>
              <a:rPr lang="ko-KR" altLang="en-US" dirty="0">
                <a:solidFill>
                  <a:schemeClr val="bg1"/>
                </a:solidFill>
              </a:rPr>
              <a:t>점검이력통계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739F8-2D29-AB3C-C137-097625A0C1FC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검검이력통계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점검이력통계</a:t>
            </a:r>
            <a:r>
              <a:rPr lang="en-US" altLang="ko-KR" sz="1400" dirty="0">
                <a:latin typeface="맑은고딕"/>
                <a:ea typeface="Noto Sans KR" panose="020B0600000101010101" charset="-127"/>
              </a:rPr>
              <a:t>-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고장 및 조치 통계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시설물별 고장 및 조치 내역 통계 시각화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9474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2838B09C-2655-3A76-0AA0-E9614881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359" y="2576852"/>
            <a:ext cx="4705350" cy="22612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CD8C0-EFD3-186C-435E-23F6466C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8" y="3370055"/>
            <a:ext cx="6082264" cy="311903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90A130-A228-09D2-FB40-61AD71B4EEE6}"/>
              </a:ext>
            </a:extLst>
          </p:cNvPr>
          <p:cNvSpPr/>
          <p:nvPr/>
        </p:nvSpPr>
        <p:spPr>
          <a:xfrm>
            <a:off x="2030938" y="3603882"/>
            <a:ext cx="2724427" cy="20716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EAF402-A1FF-579C-78A2-625ABAAA1AAE}"/>
              </a:ext>
            </a:extLst>
          </p:cNvPr>
          <p:cNvSpPr/>
          <p:nvPr/>
        </p:nvSpPr>
        <p:spPr>
          <a:xfrm>
            <a:off x="5739339" y="4086482"/>
            <a:ext cx="704884" cy="20976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670C3D0-8822-C280-AE77-F1A188F72455}"/>
              </a:ext>
            </a:extLst>
          </p:cNvPr>
          <p:cNvSpPr/>
          <p:nvPr/>
        </p:nvSpPr>
        <p:spPr>
          <a:xfrm>
            <a:off x="3250139" y="3845182"/>
            <a:ext cx="280470" cy="20716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49C367-393B-04E7-44A3-3DA77C2E1627}"/>
              </a:ext>
            </a:extLst>
          </p:cNvPr>
          <p:cNvSpPr/>
          <p:nvPr/>
        </p:nvSpPr>
        <p:spPr>
          <a:xfrm>
            <a:off x="5773025" y="4946745"/>
            <a:ext cx="234438" cy="170898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A57D83D-291C-F608-9B41-36D6BD09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903" y="5032194"/>
            <a:ext cx="4962262" cy="1672201"/>
          </a:xfrm>
          <a:prstGeom prst="rect">
            <a:avLst/>
          </a:prstGeom>
        </p:spPr>
      </p:pic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6456CF84-4A95-572E-7BA6-819E22B94C76}"/>
              </a:ext>
            </a:extLst>
          </p:cNvPr>
          <p:cNvCxnSpPr>
            <a:cxnSpLocks/>
            <a:stCxn id="32" idx="3"/>
            <a:endCxn id="63" idx="1"/>
          </p:cNvCxnSpPr>
          <p:nvPr/>
        </p:nvCxnSpPr>
        <p:spPr>
          <a:xfrm>
            <a:off x="3530609" y="3948767"/>
            <a:ext cx="3460294" cy="1919528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00F01955-AB05-880E-C258-9F4A8A1DC477}"/>
              </a:ext>
            </a:extLst>
          </p:cNvPr>
          <p:cNvCxnSpPr>
            <a:cxnSpLocks/>
            <a:stCxn id="15" idx="3"/>
            <a:endCxn id="77" idx="1"/>
          </p:cNvCxnSpPr>
          <p:nvPr/>
        </p:nvCxnSpPr>
        <p:spPr>
          <a:xfrm flipV="1">
            <a:off x="4755365" y="3707466"/>
            <a:ext cx="2363994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4A5F88-2FDC-B54B-3896-4D7C2F8A21B5}"/>
              </a:ext>
            </a:extLst>
          </p:cNvPr>
          <p:cNvSpPr txBox="1"/>
          <p:nvPr/>
        </p:nvSpPr>
        <p:spPr>
          <a:xfrm>
            <a:off x="0" y="0"/>
            <a:ext cx="1016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4.5 </a:t>
            </a:r>
            <a:r>
              <a:rPr lang="ko-KR" altLang="en-US" dirty="0">
                <a:solidFill>
                  <a:schemeClr val="bg1"/>
                </a:solidFill>
              </a:rPr>
              <a:t>고장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조치결과 보고서 목록 및 조회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D5EC3-B145-180D-B525-712AE3722B4B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고장</a:t>
            </a:r>
            <a:r>
              <a:rPr lang="en-US" altLang="ko-KR" sz="2800" dirty="0">
                <a:solidFill>
                  <a:schemeClr val="bg1"/>
                </a:solidFill>
              </a:rPr>
              <a:t>/</a:t>
            </a:r>
            <a:r>
              <a:rPr lang="ko-KR" altLang="en-US" sz="2800" dirty="0">
                <a:solidFill>
                  <a:schemeClr val="bg1"/>
                </a:solidFill>
              </a:rPr>
              <a:t>조치결과 보고서 목록 및 조회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고장 </a:t>
            </a:r>
            <a:r>
              <a:rPr lang="en-US" altLang="ko-KR" sz="1400" dirty="0">
                <a:latin typeface="맑은고딕"/>
                <a:ea typeface="Noto Sans KR" panose="020B0600000101010101" charset="-127"/>
              </a:rPr>
              <a:t>/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조치 결과 보고서 목록 및 검색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685988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각 보고서 탭 클릭 시 해당 보고서 목록 </a:t>
            </a:r>
            <a:r>
              <a:rPr lang="ko-KR" altLang="en-US" sz="1400" dirty="0" smtClean="0">
                <a:latin typeface="맑은고딕"/>
                <a:ea typeface="+mj-ea"/>
              </a:rPr>
              <a:t>확인</a:t>
            </a:r>
            <a:r>
              <a:rPr lang="en-US" altLang="ko-KR" sz="1400" dirty="0" smtClean="0">
                <a:latin typeface="맑은고딕"/>
                <a:ea typeface="+mj-ea"/>
              </a:rPr>
              <a:t/>
            </a:r>
            <a:br>
              <a:rPr lang="en-US" altLang="ko-KR" sz="1400" dirty="0" smtClean="0">
                <a:latin typeface="맑은고딕"/>
                <a:ea typeface="+mj-ea"/>
              </a:rPr>
            </a:br>
            <a:r>
              <a:rPr lang="en-US" altLang="ko-KR" sz="1400" dirty="0" smtClean="0">
                <a:latin typeface="맑은고딕"/>
                <a:ea typeface="+mj-ea"/>
              </a:rPr>
              <a:t>         </a:t>
            </a:r>
            <a:r>
              <a:rPr lang="ko-KR" altLang="en-US" sz="1400" dirty="0" smtClean="0">
                <a:latin typeface="맑은고딕"/>
                <a:ea typeface="+mj-ea"/>
              </a:rPr>
              <a:t>검색조건 </a:t>
            </a:r>
            <a:r>
              <a:rPr lang="ko-KR" altLang="en-US" sz="1400" dirty="0">
                <a:latin typeface="맑은고딕"/>
                <a:ea typeface="+mj-ea"/>
              </a:rPr>
              <a:t>입력 후 검색 시 해당 검색 조건에 맞는 보고서 조회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735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3DEFD-9532-55E5-4D49-1E41BA8C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8" y="2333249"/>
            <a:ext cx="6669651" cy="43027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9DB8807-E7B0-8702-034B-2E68EC4C11D2}"/>
              </a:ext>
            </a:extLst>
          </p:cNvPr>
          <p:cNvSpPr/>
          <p:nvPr/>
        </p:nvSpPr>
        <p:spPr>
          <a:xfrm>
            <a:off x="1254378" y="2788558"/>
            <a:ext cx="1360328" cy="148748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574FFD-3A4C-2C56-959F-63C8EBC61A83}"/>
              </a:ext>
            </a:extLst>
          </p:cNvPr>
          <p:cNvSpPr/>
          <p:nvPr/>
        </p:nvSpPr>
        <p:spPr>
          <a:xfrm>
            <a:off x="3435603" y="2791734"/>
            <a:ext cx="1448356" cy="148748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04D522-514E-CCBD-5A58-2E25A6619140}"/>
              </a:ext>
            </a:extLst>
          </p:cNvPr>
          <p:cNvSpPr/>
          <p:nvPr/>
        </p:nvSpPr>
        <p:spPr>
          <a:xfrm>
            <a:off x="1230444" y="5614307"/>
            <a:ext cx="5802317" cy="71548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2F142FA4-E6DC-B580-039A-C87A4B1755D7}"/>
              </a:ext>
            </a:extLst>
          </p:cNvPr>
          <p:cNvCxnSpPr>
            <a:cxnSpLocks/>
            <a:stCxn id="24" idx="1"/>
            <a:endCxn id="14" idx="3"/>
          </p:cNvCxnSpPr>
          <p:nvPr/>
        </p:nvCxnSpPr>
        <p:spPr>
          <a:xfrm rot="10800000" flipV="1">
            <a:off x="7032762" y="5232390"/>
            <a:ext cx="718939" cy="739661"/>
          </a:xfrm>
          <a:prstGeom prst="curvedConnector3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F39366-1676-DE06-EE91-23C5D88CC550}"/>
              </a:ext>
            </a:extLst>
          </p:cNvPr>
          <p:cNvSpPr/>
          <p:nvPr/>
        </p:nvSpPr>
        <p:spPr>
          <a:xfrm>
            <a:off x="7751700" y="4765666"/>
            <a:ext cx="3964042" cy="93345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선택한 시설물 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facility_code</a:t>
            </a:r>
            <a:r>
              <a:rPr lang="en-US" altLang="ko-KR" sz="1200" dirty="0"/>
              <a:t>)</a:t>
            </a:r>
            <a:r>
              <a:rPr lang="ko-KR" altLang="en-US" sz="1200" dirty="0"/>
              <a:t>에 해당하는 알람 중</a:t>
            </a:r>
            <a:endParaRPr lang="en-US" altLang="ko-KR" sz="1200" dirty="0"/>
          </a:p>
          <a:p>
            <a:r>
              <a:rPr lang="en-US" altLang="ko-KR" sz="1200" dirty="0" err="1"/>
              <a:t>alarm_flag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등록되지 않은 알람만 조회</a:t>
            </a: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FEB23-F30B-5FAC-7DF5-3E0EFE464039}"/>
              </a:ext>
            </a:extLst>
          </p:cNvPr>
          <p:cNvSpPr txBox="1"/>
          <p:nvPr/>
        </p:nvSpPr>
        <p:spPr>
          <a:xfrm>
            <a:off x="0" y="0"/>
            <a:ext cx="1016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4.6 </a:t>
            </a:r>
            <a:r>
              <a:rPr lang="ko-KR" altLang="en-US" sz="1800" dirty="0">
                <a:solidFill>
                  <a:schemeClr val="bg1"/>
                </a:solidFill>
              </a:rPr>
              <a:t>고장 보고서 작성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6E9DB-3A9D-5065-F2A4-9D84BF46CCCE}"/>
              </a:ext>
            </a:extLst>
          </p:cNvPr>
          <p:cNvSpPr txBox="1"/>
          <p:nvPr/>
        </p:nvSpPr>
        <p:spPr>
          <a:xfrm>
            <a:off x="-3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고장 보고서 작성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고장 보고서 작성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시설물 종류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시설물 코드 입력 시 해당 시설물에 등록된 </a:t>
            </a:r>
            <a:r>
              <a:rPr lang="ko-KR" altLang="en-US" sz="1400" dirty="0" err="1" smtClean="0">
                <a:latin typeface="맑은고딕"/>
                <a:ea typeface="+mj-ea"/>
              </a:rPr>
              <a:t>알람</a:t>
            </a:r>
            <a:r>
              <a:rPr lang="ko-KR" altLang="en-US" sz="1400" dirty="0" smtClean="0">
                <a:latin typeface="맑은고딕"/>
                <a:ea typeface="+mj-ea"/>
              </a:rPr>
              <a:t> 내역 </a:t>
            </a:r>
            <a:r>
              <a:rPr lang="ko-KR" altLang="en-US" sz="1400" dirty="0">
                <a:latin typeface="맑은고딕"/>
                <a:ea typeface="+mj-ea"/>
              </a:rPr>
              <a:t>조회 및 선택 가능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7479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46616-8529-AB49-AFC3-DA10A184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8" y="2608816"/>
            <a:ext cx="6831125" cy="398890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921291-103E-E0F6-4F76-DC97F8EA12FB}"/>
              </a:ext>
            </a:extLst>
          </p:cNvPr>
          <p:cNvSpPr/>
          <p:nvPr/>
        </p:nvSpPr>
        <p:spPr>
          <a:xfrm>
            <a:off x="1230444" y="5645150"/>
            <a:ext cx="5881556" cy="621146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660CDC61-C85A-0E35-BCCF-8E9570C882D5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 flipV="1">
            <a:off x="7112001" y="5406541"/>
            <a:ext cx="949569" cy="549182"/>
          </a:xfrm>
          <a:prstGeom prst="curvedConnector3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537306-0E3D-B80E-DC1E-AD993D9BDE2F}"/>
              </a:ext>
            </a:extLst>
          </p:cNvPr>
          <p:cNvSpPr/>
          <p:nvPr/>
        </p:nvSpPr>
        <p:spPr>
          <a:xfrm>
            <a:off x="8061569" y="4939816"/>
            <a:ext cx="3583050" cy="93345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/>
              <a:t>선택한 고장 보고서에 등록되어 있던 알람과</a:t>
            </a:r>
            <a:endParaRPr lang="en-US" altLang="ko-KR" sz="1200" dirty="0"/>
          </a:p>
          <a:p>
            <a:r>
              <a:rPr lang="ko-KR" altLang="en-US" sz="1200" dirty="0"/>
              <a:t>해당 시설물의 알람 중 미확인 알람을 함께 표출</a:t>
            </a:r>
            <a:endParaRPr lang="en-US" altLang="ko-KR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FB0DD5-2A57-9E0C-8311-64283C6AED1B}"/>
              </a:ext>
            </a:extLst>
          </p:cNvPr>
          <p:cNvSpPr/>
          <p:nvPr/>
        </p:nvSpPr>
        <p:spPr>
          <a:xfrm>
            <a:off x="-2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9EC1F-F8C7-6305-D005-47BE639545A0}"/>
              </a:ext>
            </a:extLst>
          </p:cNvPr>
          <p:cNvSpPr txBox="1"/>
          <p:nvPr/>
        </p:nvSpPr>
        <p:spPr>
          <a:xfrm>
            <a:off x="-1" y="0"/>
            <a:ext cx="1016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4.7 </a:t>
            </a:r>
            <a:r>
              <a:rPr lang="ko-KR" altLang="en-US" sz="1800" dirty="0">
                <a:solidFill>
                  <a:schemeClr val="bg1"/>
                </a:solidFill>
              </a:rPr>
              <a:t>고장 보고서 수정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2F85D-9060-5975-E1C1-3666923D1581}"/>
              </a:ext>
            </a:extLst>
          </p:cNvPr>
          <p:cNvSpPr txBox="1"/>
          <p:nvPr/>
        </p:nvSpPr>
        <p:spPr>
          <a:xfrm>
            <a:off x="-4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고장 보고서 수정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고장 보고서 수정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고장 보고서 수정</a:t>
            </a:r>
            <a:r>
              <a:rPr lang="en-US" altLang="ko-KR" sz="1400" dirty="0">
                <a:latin typeface="맑은고딕"/>
                <a:ea typeface="+mj-ea"/>
              </a:rPr>
              <a:t>, </a:t>
            </a:r>
            <a:r>
              <a:rPr lang="ko-KR" altLang="en-US" sz="1400" dirty="0">
                <a:latin typeface="맑은고딕"/>
                <a:ea typeface="+mj-ea"/>
              </a:rPr>
              <a:t>체크된 </a:t>
            </a:r>
            <a:r>
              <a:rPr lang="ko-KR" altLang="en-US" sz="1400" dirty="0" err="1">
                <a:latin typeface="맑은고딕"/>
                <a:ea typeface="+mj-ea"/>
              </a:rPr>
              <a:t>알람과</a:t>
            </a:r>
            <a:r>
              <a:rPr lang="ko-KR" altLang="en-US" sz="1400" dirty="0">
                <a:latin typeface="맑은고딕"/>
                <a:ea typeface="+mj-ea"/>
              </a:rPr>
              <a:t> 해당 시설물의 </a:t>
            </a:r>
            <a:r>
              <a:rPr lang="ko-KR" altLang="en-US" sz="1400" dirty="0" err="1">
                <a:latin typeface="맑은고딕"/>
                <a:ea typeface="+mj-ea"/>
              </a:rPr>
              <a:t>알람</a:t>
            </a:r>
            <a:r>
              <a:rPr lang="ko-KR" altLang="en-US" sz="1400" dirty="0">
                <a:latin typeface="맑은고딕"/>
                <a:ea typeface="+mj-ea"/>
              </a:rPr>
              <a:t> 중 미확인 </a:t>
            </a:r>
            <a:r>
              <a:rPr lang="ko-KR" altLang="en-US" sz="1400" dirty="0" err="1">
                <a:latin typeface="맑은고딕"/>
                <a:ea typeface="+mj-ea"/>
              </a:rPr>
              <a:t>알람</a:t>
            </a:r>
            <a:r>
              <a:rPr lang="ko-KR" altLang="en-US" sz="1400" dirty="0">
                <a:latin typeface="맑은고딕"/>
                <a:ea typeface="+mj-ea"/>
              </a:rPr>
              <a:t> 함께 확인 가능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7988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280ECA-ECDA-425F-DEB4-408DFB9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1" y="2514618"/>
            <a:ext cx="7239830" cy="3333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102B27-E1A9-3415-8EF4-BA439F1B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635" y="3274977"/>
            <a:ext cx="3468865" cy="334763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46B0ECD-4606-9B25-1AF7-68CAEE739627}"/>
              </a:ext>
            </a:extLst>
          </p:cNvPr>
          <p:cNvSpPr/>
          <p:nvPr/>
        </p:nvSpPr>
        <p:spPr>
          <a:xfrm>
            <a:off x="1164154" y="3038732"/>
            <a:ext cx="1893371" cy="20716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169E6F08-A103-8253-7E8C-EC318B59C9E8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 flipV="1">
            <a:off x="6950075" y="4948794"/>
            <a:ext cx="1328560" cy="7391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2D2A40-463F-9446-F430-D3EE0D79DC02}"/>
              </a:ext>
            </a:extLst>
          </p:cNvPr>
          <p:cNvSpPr/>
          <p:nvPr/>
        </p:nvSpPr>
        <p:spPr>
          <a:xfrm>
            <a:off x="3932755" y="3038731"/>
            <a:ext cx="766246" cy="20716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1E4C24A-BB3E-5753-E827-BB64BBC85C8A}"/>
              </a:ext>
            </a:extLst>
          </p:cNvPr>
          <p:cNvSpPr/>
          <p:nvPr/>
        </p:nvSpPr>
        <p:spPr>
          <a:xfrm>
            <a:off x="6193354" y="5590951"/>
            <a:ext cx="756721" cy="19389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D3B78-1C0F-ECEE-0B06-920DC78A7617}"/>
              </a:ext>
            </a:extLst>
          </p:cNvPr>
          <p:cNvSpPr txBox="1"/>
          <p:nvPr/>
        </p:nvSpPr>
        <p:spPr>
          <a:xfrm>
            <a:off x="-1" y="0"/>
            <a:ext cx="1016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</a:t>
            </a:r>
            <a:r>
              <a:rPr lang="ko-KR" altLang="en-US" dirty="0">
                <a:solidFill>
                  <a:schemeClr val="bg1"/>
                </a:solidFill>
              </a:rPr>
              <a:t>프로젝트 구현기능 </a:t>
            </a:r>
            <a:r>
              <a:rPr lang="en-US" altLang="ko-KR" dirty="0">
                <a:solidFill>
                  <a:schemeClr val="bg1"/>
                </a:solidFill>
              </a:rPr>
              <a:t>&gt; 4. </a:t>
            </a:r>
            <a:r>
              <a:rPr lang="ko-KR" altLang="en-US" dirty="0">
                <a:solidFill>
                  <a:schemeClr val="bg1"/>
                </a:solidFill>
              </a:rPr>
              <a:t>수자원 시설물 관리시스템 </a:t>
            </a:r>
            <a:r>
              <a:rPr lang="en-US" altLang="ko-KR" dirty="0">
                <a:solidFill>
                  <a:schemeClr val="bg1"/>
                </a:solidFill>
              </a:rPr>
              <a:t>&gt; 4.8 </a:t>
            </a:r>
            <a:r>
              <a:rPr lang="ko-KR" altLang="en-US" dirty="0">
                <a:solidFill>
                  <a:schemeClr val="bg1"/>
                </a:solidFill>
              </a:rPr>
              <a:t>조치 결과 보고서 작성</a:t>
            </a:r>
            <a:endParaRPr lang="ko-KR" altLang="en-US" sz="18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A3E78-EA1F-6466-8694-AAF9D503C95D}"/>
              </a:ext>
            </a:extLst>
          </p:cNvPr>
          <p:cNvSpPr txBox="1"/>
          <p:nvPr/>
        </p:nvSpPr>
        <p:spPr>
          <a:xfrm>
            <a:off x="-4" y="457729"/>
            <a:ext cx="719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조치 결과 보고서 작성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191990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[</a:t>
            </a:r>
            <a:r>
              <a:rPr lang="ko-KR" altLang="en-US" sz="1400" b="1" dirty="0">
                <a:latin typeface="맑은고딕"/>
                <a:ea typeface="Noto Sans KR" panose="020B0600000101010101" charset="-127"/>
              </a:rPr>
              <a:t>개요</a:t>
            </a:r>
            <a:r>
              <a:rPr lang="en-US" altLang="ko-KR" sz="1400" b="1" dirty="0">
                <a:latin typeface="맑은고딕"/>
                <a:ea typeface="Noto Sans KR" panose="020B0600000101010101" charset="-127"/>
              </a:rPr>
              <a:t>] </a:t>
            </a:r>
            <a:r>
              <a:rPr lang="ko-KR" altLang="en-US" sz="1400" dirty="0">
                <a:latin typeface="맑은고딕"/>
                <a:ea typeface="Noto Sans KR" panose="020B0600000101010101" charset="-127"/>
              </a:rPr>
              <a:t>조치 결과 보고서 작성</a:t>
            </a:r>
            <a:endParaRPr lang="en-US" altLang="ko-KR" sz="1400" dirty="0">
              <a:latin typeface="맑은고딕"/>
              <a:ea typeface="Noto Sans KR" panose="020B0600000101010101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F428BA5-20F4-F2D5-9990-6BC1DD0DCA9E}"/>
              </a:ext>
            </a:extLst>
          </p:cNvPr>
          <p:cNvSpPr/>
          <p:nvPr/>
        </p:nvSpPr>
        <p:spPr>
          <a:xfrm>
            <a:off x="108062" y="1526609"/>
            <a:ext cx="11765320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고딕"/>
                <a:ea typeface="+mj-ea"/>
              </a:rPr>
              <a:t>[</a:t>
            </a:r>
            <a:r>
              <a:rPr lang="ko-KR" altLang="en-US" sz="1400" b="1" dirty="0">
                <a:latin typeface="맑은고딕"/>
                <a:ea typeface="+mj-ea"/>
              </a:rPr>
              <a:t>기능</a:t>
            </a:r>
            <a:r>
              <a:rPr lang="en-US" altLang="ko-KR" sz="1400" b="1" dirty="0">
                <a:latin typeface="맑은고딕"/>
                <a:ea typeface="+mj-ea"/>
              </a:rPr>
              <a:t>] </a:t>
            </a:r>
            <a:r>
              <a:rPr lang="ko-KR" altLang="en-US" sz="1400" dirty="0">
                <a:latin typeface="맑은고딕"/>
                <a:ea typeface="+mj-ea"/>
              </a:rPr>
              <a:t>시설물 종류와 코드 선택 후 </a:t>
            </a:r>
            <a:r>
              <a:rPr lang="ko-KR" altLang="en-US" sz="1400" dirty="0" err="1">
                <a:latin typeface="맑은고딕"/>
                <a:ea typeface="+mj-ea"/>
              </a:rPr>
              <a:t>고장보고서</a:t>
            </a:r>
            <a:r>
              <a:rPr lang="ko-KR" altLang="en-US" sz="1400" dirty="0">
                <a:latin typeface="맑은고딕"/>
                <a:ea typeface="+mj-ea"/>
              </a:rPr>
              <a:t> 보기 클릭 시 해당 시설물에 등록된 고장 보고서 조회</a:t>
            </a:r>
            <a:endParaRPr lang="en-US" altLang="ko-KR" sz="1400" dirty="0">
              <a:latin typeface="맑은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4647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393161" y="2560603"/>
            <a:ext cx="6006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06. </a:t>
            </a:r>
            <a:r>
              <a:rPr lang="ko-KR" altLang="en-US" sz="5000" dirty="0"/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081051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816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자체 평가 의견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– (1)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1E45DC-1DC8-360C-734A-4747B0AFD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44927"/>
              </p:ext>
            </p:extLst>
          </p:nvPr>
        </p:nvGraphicFramePr>
        <p:xfrm>
          <a:off x="80683" y="1448320"/>
          <a:ext cx="11905128" cy="5070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6681">
                  <a:extLst>
                    <a:ext uri="{9D8B030D-6E8A-4147-A177-3AD203B41FA5}">
                      <a16:colId xmlns:a16="http://schemas.microsoft.com/office/drawing/2014/main" val="4165074497"/>
                    </a:ext>
                  </a:extLst>
                </a:gridCol>
                <a:gridCol w="9898447">
                  <a:extLst>
                    <a:ext uri="{9D8B030D-6E8A-4147-A177-3AD203B41FA5}">
                      <a16:colId xmlns:a16="http://schemas.microsoft.com/office/drawing/2014/main" val="4015448894"/>
                    </a:ext>
                  </a:extLst>
                </a:gridCol>
              </a:tblGrid>
              <a:tr h="386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자체 평가 의건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0299"/>
                  </a:ext>
                </a:extLst>
              </a:tr>
              <a:tr h="1646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중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수정되면 개발에 있어 차질이 생겨 데이터베이스의 설계가 중요하다는 점을 다시 한번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깨달았습니다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팀장으로서 프로젝트를 진행하면서 리더십과 의사 결정이 팀의 성공 여부를 결정하는 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 영향을 미친다는 것을 실감했습니다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따라서 모든 결정에 대해 신중함을 기하고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과정을 통해 한층 더 성장할 수 있었습니다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팀원의 의견을 듣고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통합하는 과정에서 소통의 중요성을 다시 한번 깨달았습니다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726648"/>
                  </a:ext>
                </a:extLst>
              </a:tr>
              <a:tr h="1300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강준우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기회를 통해 팀원들끼리 결정한 주제에 대해 개발하는 것이 아닌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기업이 요구하는 것에 대해 개발하며 산출물에 대한 필요성을 느끼게 됐습니다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정부에서 사용하는 프레임워크를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사용함으로써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회사에서 사용할 프레임워크에 대해서도 알게 되어 추후에 있을 회사 프로젝트에선 더 수월하게 사용할 수 있는 자신감을 얻게 되었습니다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84517"/>
                  </a:ext>
                </a:extLst>
              </a:tr>
              <a:tr h="16463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황인정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개개인이 자기가 맡은 부분을 성실히 해내어 어느정도 완성도 있는 결과를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산출해 낸 것 같습니다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이전까지 배웠던 내용을 어떻게 활용하는지 막연했는데 프로젝트를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통해 전자정부 프레임워크와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 등을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활용하여 실무에 한걸음 다가가게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되었던 것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같습니다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특히 통계부분은 다뤄보지 못한 부분이었는데 이번 기회를 통해 차트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활용하는 방법을 알게 되어 뜻깊은 경험이었던 것 같습니다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00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0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7191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개요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(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개발환경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AutoShape 6" descr="전자정부 표준 프레임워크 - 해시넷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68782" y="1895198"/>
            <a:ext cx="10777347" cy="4257870"/>
            <a:chOff x="667446" y="1618361"/>
            <a:chExt cx="10777347" cy="425787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8935014" y="2958195"/>
              <a:ext cx="2047221" cy="1609008"/>
              <a:chOff x="5411201" y="1151816"/>
              <a:chExt cx="5438697" cy="3623532"/>
            </a:xfrm>
          </p:grpSpPr>
          <p:pic>
            <p:nvPicPr>
              <p:cNvPr id="1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5902504" y="3425929"/>
              <a:ext cx="2342409" cy="673541"/>
              <a:chOff x="10755626" y="3721524"/>
              <a:chExt cx="6171429" cy="1504286"/>
            </a:xfrm>
          </p:grpSpPr>
          <p:pic>
            <p:nvPicPr>
              <p:cNvPr id="14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3265457" y="2963477"/>
              <a:ext cx="1946946" cy="1435457"/>
              <a:chOff x="5864164" y="4146657"/>
              <a:chExt cx="4757742" cy="2973589"/>
            </a:xfrm>
          </p:grpSpPr>
          <p:pic>
            <p:nvPicPr>
              <p:cNvPr id="17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857946" y="3292723"/>
              <a:ext cx="1466565" cy="1164356"/>
              <a:chOff x="1111822" y="6716811"/>
              <a:chExt cx="3583836" cy="2411995"/>
            </a:xfrm>
          </p:grpSpPr>
          <p:pic>
            <p:nvPicPr>
              <p:cNvPr id="19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3202434" y="4749380"/>
              <a:ext cx="1658040" cy="938842"/>
              <a:chOff x="6513459" y="7870035"/>
              <a:chExt cx="3459152" cy="1660393"/>
            </a:xfrm>
          </p:grpSpPr>
          <p:pic>
            <p:nvPicPr>
              <p:cNvPr id="21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22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67" y="4749383"/>
              <a:ext cx="1685066" cy="105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99" y="4567203"/>
              <a:ext cx="2219334" cy="1309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GIS ] QGIS ?"/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590" y="1691157"/>
              <a:ext cx="2065830" cy="988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nstalling Geoserver on Linux -Ubuntu 18.04 / Mint | by Hillson Ghimire |  Medium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776" y="1725902"/>
              <a:ext cx="2980938" cy="941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OpenLayers] OSM 지도 추가 및 이미지 업로드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46" y="1636409"/>
              <a:ext cx="2037643" cy="1134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ostgreSQL] 2. 자료형 : 네이버 블로그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409" y="1618361"/>
              <a:ext cx="2494384" cy="117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03764" y="4567203"/>
              <a:ext cx="2511035" cy="1152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463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-1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816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자체 평가 의견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– (2)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1E45DC-1DC8-360C-734A-4747B0AFD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807524"/>
              </p:ext>
            </p:extLst>
          </p:nvPr>
        </p:nvGraphicFramePr>
        <p:xfrm>
          <a:off x="87199" y="1446818"/>
          <a:ext cx="11891437" cy="46879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4372">
                  <a:extLst>
                    <a:ext uri="{9D8B030D-6E8A-4147-A177-3AD203B41FA5}">
                      <a16:colId xmlns:a16="http://schemas.microsoft.com/office/drawing/2014/main" val="4165074497"/>
                    </a:ext>
                  </a:extLst>
                </a:gridCol>
                <a:gridCol w="9887065">
                  <a:extLst>
                    <a:ext uri="{9D8B030D-6E8A-4147-A177-3AD203B41FA5}">
                      <a16:colId xmlns:a16="http://schemas.microsoft.com/office/drawing/2014/main" val="4015448894"/>
                    </a:ext>
                  </a:extLst>
                </a:gridCol>
              </a:tblGrid>
              <a:tr h="390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자체 평가 의건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0299"/>
                  </a:ext>
                </a:extLst>
              </a:tr>
              <a:tr h="697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이진희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기간이 짧아 맡은 파트 중 수자원 시설물 관리 시스템의 통계 등 일부 기능 완성도가 낮아 아쉬움이 남아 다시 프로젝트를 진행할 기회가 주어진다면 더 효율적으로 시간 분배를 해야겠다는 필요성을 느꼈습니다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기존에 접해보지 못했던 전자 정부 프레임 워크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 새로운 것들을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경험해볼 수 있었고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기업에서 요구한 산출물을 작성하면서 추후 현장에서 필요로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하는 업무를 겪어볼 수 있는 좋은 기회였습니다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28380"/>
                  </a:ext>
                </a:extLst>
              </a:tr>
              <a:tr h="15284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조미혜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수행하면서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느낀 점은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실무에서 필요로 하는 프로젝트의 수행 단계별 필요한 산출물을 작성해 봄으로써 문서작업의 중요성을 알게 되었습니다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업무요건을 파악하고 데이터 정규화 작업을 진행 시 모두 적극적인 협력으로 단기간내 정리할 수 있어서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팀워크의 중요성을 느꼈고 덕분에 빠른 시일내 프로젝트 결과물의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완성도를 높일 수 있었습니다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경험한 성과로는 일반적인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RDB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사용을 넘어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Openlayers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GEO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등 지도 전문 컨트롤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서버의 구조를 이해하고 다뤄보는 경험을 할 수 있었습니다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 대량의 통계 자료의 여러 조건의 수치를 다양한 그래프로 구현해 봄으로써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데이터의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시각적 표현 기법을 익힐 수 있었습니다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696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4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8587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개요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프로젝트 구조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2206" y="3328711"/>
            <a:ext cx="1952090" cy="1027416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  <a:endParaRPr lang="en-US" altLang="ko-KR" dirty="0"/>
          </a:p>
          <a:p>
            <a:pPr algn="ctr"/>
            <a:r>
              <a:rPr lang="en-US" altLang="ko-KR" sz="1100" dirty="0"/>
              <a:t>*</a:t>
            </a:r>
            <a:r>
              <a:rPr lang="ko-KR" altLang="en-US" sz="1100" dirty="0" err="1"/>
              <a:t>권한별</a:t>
            </a:r>
            <a:r>
              <a:rPr lang="ko-KR" altLang="en-US" sz="1100" dirty="0"/>
              <a:t> 시스템 페이지 이동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2206" y="4458859"/>
            <a:ext cx="1952090" cy="13459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로그인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회원가입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시스템 소개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공지사항</a:t>
            </a:r>
            <a:endParaRPr lang="en-US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015482" y="1533306"/>
            <a:ext cx="1952090" cy="1027416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시스템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015482" y="3328711"/>
            <a:ext cx="1952090" cy="1027416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실시간 수문 정보</a:t>
            </a:r>
            <a:endParaRPr lang="en-US" altLang="ko-KR" dirty="0"/>
          </a:p>
          <a:p>
            <a:pPr algn="ctr"/>
            <a:r>
              <a:rPr lang="ko-KR" altLang="en-US" dirty="0"/>
              <a:t>관리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4015481" y="5370709"/>
            <a:ext cx="1952090" cy="1027416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수자원 시설물</a:t>
            </a:r>
            <a:endParaRPr lang="en-US" altLang="ko-KR" dirty="0"/>
          </a:p>
          <a:p>
            <a:pPr algn="ctr"/>
            <a:r>
              <a:rPr lang="ko-KR" altLang="en-US" dirty="0"/>
              <a:t>관리 시스템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6095999" y="1533306"/>
            <a:ext cx="2102779" cy="10274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사용자 관리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운영 관리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시스템 관리</a:t>
            </a:r>
            <a:endParaRPr lang="en-US" altLang="ko-KR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8532687" y="2690486"/>
            <a:ext cx="2922997" cy="9425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관측소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시설물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레이어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북마크</a:t>
            </a:r>
            <a:endParaRPr lang="en-US" altLang="ko-KR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8532686" y="4124397"/>
            <a:ext cx="2922997" cy="7973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관측소 </a:t>
            </a:r>
            <a:r>
              <a:rPr lang="en-US" altLang="ko-KR" sz="1400" dirty="0"/>
              <a:t>(</a:t>
            </a:r>
            <a:r>
              <a:rPr lang="ko-KR" altLang="en-US" sz="1400" dirty="0"/>
              <a:t>조회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수자원 </a:t>
            </a:r>
            <a:r>
              <a:rPr lang="en-US" altLang="ko-KR" sz="1400" dirty="0"/>
              <a:t>(</a:t>
            </a:r>
            <a:r>
              <a:rPr lang="ko-KR" altLang="en-US" sz="1400" dirty="0"/>
              <a:t>조회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기타</a:t>
            </a:r>
            <a:endParaRPr lang="en-US" altLang="ko-KR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6096000" y="5370710"/>
            <a:ext cx="2102778" cy="10274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점검결과 작성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점검이력</a:t>
            </a:r>
            <a:r>
              <a:rPr lang="ko-KR" altLang="en-US" sz="1400" dirty="0"/>
              <a:t> 조회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점검이력</a:t>
            </a:r>
            <a:r>
              <a:rPr lang="ko-KR" altLang="en-US" sz="1400" dirty="0"/>
              <a:t> 통계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고장</a:t>
            </a:r>
            <a:r>
              <a:rPr lang="en-US" altLang="ko-KR" sz="1400" dirty="0"/>
              <a:t>/</a:t>
            </a:r>
            <a:r>
              <a:rPr lang="ko-KR" altLang="en-US" sz="1400" dirty="0"/>
              <a:t>조치 결과 보고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7342596" y="2904900"/>
            <a:ext cx="1061664" cy="513708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342596" y="4266232"/>
            <a:ext cx="1061664" cy="513708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목록</a:t>
            </a:r>
            <a:endParaRPr lang="en-US" altLang="ko-KR" dirty="0"/>
          </a:p>
        </p:txBody>
      </p:sp>
      <p:cxnSp>
        <p:nvCxnSpPr>
          <p:cNvPr id="4" name="직선 연결선 3"/>
          <p:cNvCxnSpPr>
            <a:stCxn id="11" idx="3"/>
            <a:endCxn id="14" idx="1"/>
          </p:cNvCxnSpPr>
          <p:nvPr/>
        </p:nvCxnSpPr>
        <p:spPr>
          <a:xfrm>
            <a:off x="2784296" y="3842419"/>
            <a:ext cx="123118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3" idx="1"/>
            <a:endCxn id="16" idx="1"/>
          </p:cNvCxnSpPr>
          <p:nvPr/>
        </p:nvCxnSpPr>
        <p:spPr>
          <a:xfrm rot="10800000" flipV="1">
            <a:off x="4015482" y="2047013"/>
            <a:ext cx="1" cy="3837403"/>
          </a:xfrm>
          <a:prstGeom prst="bentConnector3">
            <a:avLst>
              <a:gd name="adj1" fmla="val 2286010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2" idx="1"/>
            <a:endCxn id="23" idx="1"/>
          </p:cNvCxnSpPr>
          <p:nvPr/>
        </p:nvCxnSpPr>
        <p:spPr>
          <a:xfrm rot="10800000" flipV="1">
            <a:off x="7342596" y="3161754"/>
            <a:ext cx="12700" cy="1361332"/>
          </a:xfrm>
          <a:prstGeom prst="bentConnector3">
            <a:avLst>
              <a:gd name="adj1" fmla="val 5764047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4" idx="3"/>
          </p:cNvCxnSpPr>
          <p:nvPr/>
        </p:nvCxnSpPr>
        <p:spPr>
          <a:xfrm flipV="1">
            <a:off x="5967572" y="3842418"/>
            <a:ext cx="638711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23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271247" y="2268071"/>
            <a:ext cx="4329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02. </a:t>
            </a:r>
            <a:r>
              <a:rPr lang="ko-KR" altLang="en-US" sz="5000" dirty="0"/>
              <a:t>팀원소개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78495-04F2-7572-7EC5-C694E5584C31}"/>
              </a:ext>
            </a:extLst>
          </p:cNvPr>
          <p:cNvSpPr txBox="1"/>
          <p:nvPr/>
        </p:nvSpPr>
        <p:spPr>
          <a:xfrm>
            <a:off x="5271247" y="3332822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Member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2578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86F8C75-9F4C-1869-D71F-96F697D70D13}"/>
              </a:ext>
            </a:extLst>
          </p:cNvPr>
          <p:cNvSpPr/>
          <p:nvPr/>
        </p:nvSpPr>
        <p:spPr>
          <a:xfrm>
            <a:off x="0" y="0"/>
            <a:ext cx="12192000" cy="12581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E19B68C-BBAB-E272-CE64-6C8756E6D754}"/>
              </a:ext>
            </a:extLst>
          </p:cNvPr>
          <p:cNvSpPr/>
          <p:nvPr/>
        </p:nvSpPr>
        <p:spPr>
          <a:xfrm rot="16200000">
            <a:off x="9568516" y="-43522"/>
            <a:ext cx="1258171" cy="13452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86DB128-C8BC-3B94-BFB5-060C82A4D9D5}"/>
              </a:ext>
            </a:extLst>
          </p:cNvPr>
          <p:cNvSpPr/>
          <p:nvPr/>
        </p:nvSpPr>
        <p:spPr>
          <a:xfrm rot="5400000">
            <a:off x="10902015" y="-31817"/>
            <a:ext cx="1258171" cy="13217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4FD48B6-B0F5-8257-6321-C03CF2C38B8F}"/>
              </a:ext>
            </a:extLst>
          </p:cNvPr>
          <p:cNvSpPr/>
          <p:nvPr/>
        </p:nvSpPr>
        <p:spPr>
          <a:xfrm rot="16200000">
            <a:off x="10902018" y="-31815"/>
            <a:ext cx="1258169" cy="13217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545D-20C7-173A-E6CC-536B6805EA53}"/>
              </a:ext>
            </a:extLst>
          </p:cNvPr>
          <p:cNvSpPr txBox="1"/>
          <p:nvPr/>
        </p:nvSpPr>
        <p:spPr>
          <a:xfrm>
            <a:off x="170330" y="275137"/>
            <a:ext cx="7191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02 .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팀원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2AF3F8-1333-99C2-24DE-AB39C6AEA92F}"/>
              </a:ext>
            </a:extLst>
          </p:cNvPr>
          <p:cNvGrpSpPr/>
          <p:nvPr/>
        </p:nvGrpSpPr>
        <p:grpSpPr>
          <a:xfrm>
            <a:off x="1222265" y="1443654"/>
            <a:ext cx="3340770" cy="2527710"/>
            <a:chOff x="475435" y="1568639"/>
            <a:chExt cx="2660962" cy="491081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6504E3-9FE6-872E-50DA-4C2473952D62}"/>
                </a:ext>
              </a:extLst>
            </p:cNvPr>
            <p:cNvSpPr/>
            <p:nvPr/>
          </p:nvSpPr>
          <p:spPr>
            <a:xfrm>
              <a:off x="475435" y="1568643"/>
              <a:ext cx="2660962" cy="4910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총괄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/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일정 관리 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실시간 수문 정보관리 시스템 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1.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지도 구현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2.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수자원 시설물 관리 게시판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2B285D-0E4C-7309-2EB1-5A41ECB45C16}"/>
                </a:ext>
              </a:extLst>
            </p:cNvPr>
            <p:cNvSpPr/>
            <p:nvPr/>
          </p:nvSpPr>
          <p:spPr>
            <a:xfrm>
              <a:off x="975091" y="1568639"/>
              <a:ext cx="1661651" cy="1026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조장 이광현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590FD-2FB6-71FC-20E1-A7A2242A8A84}"/>
              </a:ext>
            </a:extLst>
          </p:cNvPr>
          <p:cNvGrpSpPr/>
          <p:nvPr/>
        </p:nvGrpSpPr>
        <p:grpSpPr>
          <a:xfrm>
            <a:off x="4837879" y="1443654"/>
            <a:ext cx="3340770" cy="2527710"/>
            <a:chOff x="475435" y="1568639"/>
            <a:chExt cx="2660962" cy="49108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4293BA-0C40-2712-7F08-4C04FD933536}"/>
                </a:ext>
              </a:extLst>
            </p:cNvPr>
            <p:cNvSpPr/>
            <p:nvPr/>
          </p:nvSpPr>
          <p:spPr>
            <a:xfrm>
              <a:off x="475435" y="1568643"/>
              <a:ext cx="2660962" cy="4910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전자 정부 프레임워크 환경설정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시설물 관리 시스템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pPr marL="342900" indent="-342900">
                <a:buAutoNum type="arabicPeriod"/>
              </a:pP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점검 결과 작성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점검 이력 조회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474D0A-65EE-3290-363C-8A954B4613CD}"/>
                </a:ext>
              </a:extLst>
            </p:cNvPr>
            <p:cNvSpPr/>
            <p:nvPr/>
          </p:nvSpPr>
          <p:spPr>
            <a:xfrm>
              <a:off x="975091" y="1568639"/>
              <a:ext cx="1661651" cy="1026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 err="1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부조장</a:t>
              </a:r>
              <a:r>
                <a:rPr lang="ko-KR" altLang="en-US" sz="1700" b="1" dirty="0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 강준우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6C9BF1-586E-9F86-CC7B-8A5873171208}"/>
              </a:ext>
            </a:extLst>
          </p:cNvPr>
          <p:cNvGrpSpPr/>
          <p:nvPr/>
        </p:nvGrpSpPr>
        <p:grpSpPr>
          <a:xfrm>
            <a:off x="8453493" y="1443654"/>
            <a:ext cx="3340770" cy="2527710"/>
            <a:chOff x="475435" y="1568639"/>
            <a:chExt cx="2660962" cy="49108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AC4BB1-DA06-820E-44CE-BAD7F6AFCA50}"/>
                </a:ext>
              </a:extLst>
            </p:cNvPr>
            <p:cNvSpPr/>
            <p:nvPr/>
          </p:nvSpPr>
          <p:spPr>
            <a:xfrm>
              <a:off x="475435" y="1568642"/>
              <a:ext cx="2660962" cy="4910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수자원 시설물 관리 시스템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1.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고장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/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조치 결과 보고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2.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점검 이력 통계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645AD1-89B8-9326-F9C3-99D599BBB606}"/>
                </a:ext>
              </a:extLst>
            </p:cNvPr>
            <p:cNvSpPr/>
            <p:nvPr/>
          </p:nvSpPr>
          <p:spPr>
            <a:xfrm>
              <a:off x="975091" y="1568639"/>
              <a:ext cx="1661651" cy="1026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팀원 이진희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F7891B-4278-1D3A-BD67-9346BA235FEB}"/>
              </a:ext>
            </a:extLst>
          </p:cNvPr>
          <p:cNvGrpSpPr/>
          <p:nvPr/>
        </p:nvGrpSpPr>
        <p:grpSpPr>
          <a:xfrm>
            <a:off x="2991264" y="4156851"/>
            <a:ext cx="3340770" cy="2527710"/>
            <a:chOff x="475435" y="1568639"/>
            <a:chExt cx="2660962" cy="49108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04F700-D48E-D98D-2E1F-A924ECDE5A6F}"/>
                </a:ext>
              </a:extLst>
            </p:cNvPr>
            <p:cNvSpPr/>
            <p:nvPr/>
          </p:nvSpPr>
          <p:spPr>
            <a:xfrm>
              <a:off x="475435" y="1568642"/>
              <a:ext cx="2660962" cy="4910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실시간 수문 정보 관리 시스템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1.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관측소 관리 게시판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2.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관측소 정보 통계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837CFE-65C7-983F-53B1-D62FB055085C}"/>
                </a:ext>
              </a:extLst>
            </p:cNvPr>
            <p:cNvSpPr/>
            <p:nvPr/>
          </p:nvSpPr>
          <p:spPr>
            <a:xfrm>
              <a:off x="975091" y="1568639"/>
              <a:ext cx="1661651" cy="1026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팀원 황인정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928A94-13BC-17EE-8EAB-1AF4B191C9E5}"/>
              </a:ext>
            </a:extLst>
          </p:cNvPr>
          <p:cNvGrpSpPr/>
          <p:nvPr/>
        </p:nvGrpSpPr>
        <p:grpSpPr>
          <a:xfrm>
            <a:off x="6645686" y="4156851"/>
            <a:ext cx="3340770" cy="2527710"/>
            <a:chOff x="475435" y="1568639"/>
            <a:chExt cx="2660962" cy="49108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FD8C97-24F1-34F4-933F-722077A9D163}"/>
                </a:ext>
              </a:extLst>
            </p:cNvPr>
            <p:cNvSpPr/>
            <p:nvPr/>
          </p:nvSpPr>
          <p:spPr>
            <a:xfrm>
              <a:off x="475435" y="1568642"/>
              <a:ext cx="2660962" cy="4910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[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시스템</a:t>
              </a:r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]</a:t>
              </a: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 1.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사용자 관리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 2.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운영관리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 3. </a:t>
              </a:r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시스템 관리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 </a:t>
              </a:r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r>
                <a: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</a:p>
            <a:p>
              <a:endParaRPr lang="en-US" altLang="ko-KR" sz="17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2399265-378C-FDD0-1134-5574481E0A62}"/>
                </a:ext>
              </a:extLst>
            </p:cNvPr>
            <p:cNvSpPr/>
            <p:nvPr/>
          </p:nvSpPr>
          <p:spPr>
            <a:xfrm>
              <a:off x="975091" y="1568639"/>
              <a:ext cx="1661651" cy="1026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팀원 </a:t>
              </a:r>
              <a:r>
                <a:rPr lang="ko-KR" altLang="en-US" sz="1700" b="1" dirty="0" err="1">
                  <a:solidFill>
                    <a:schemeClr val="bg1"/>
                  </a:solidFill>
                  <a:latin typeface="+mj-lt"/>
                  <a:ea typeface="Noto Sans KR" panose="020B0600000101010101" charset="-127"/>
                  <a:cs typeface="Nirmala Text" panose="020B0502040204020203" pitchFamily="34" charset="0"/>
                </a:rPr>
                <a:t>조미혜</a:t>
              </a:r>
              <a:endParaRPr lang="ko-KR" altLang="en-US" sz="1700" b="1" dirty="0">
                <a:solidFill>
                  <a:schemeClr val="bg1"/>
                </a:solidFill>
                <a:latin typeface="+mj-lt"/>
                <a:ea typeface="Noto Sans KR" panose="020B0600000101010101" charset="-127"/>
                <a:cs typeface="Nirmala Tex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0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412D6E-2064-D09E-CB5C-E040EB78E756}"/>
              </a:ext>
            </a:extLst>
          </p:cNvPr>
          <p:cNvGrpSpPr/>
          <p:nvPr/>
        </p:nvGrpSpPr>
        <p:grpSpPr>
          <a:xfrm>
            <a:off x="2688656" y="2655714"/>
            <a:ext cx="1765095" cy="1546573"/>
            <a:chOff x="5065732" y="2641811"/>
            <a:chExt cx="1796832" cy="1574381"/>
          </a:xfrm>
          <a:solidFill>
            <a:schemeClr val="accent6">
              <a:lumMod val="75000"/>
            </a:schemeClr>
          </a:solidFill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1254021-8688-4A0E-7603-55ACE0E7B27F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grp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8691A941-D926-BB87-FC2A-E716AFB94F76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grpFill/>
            <a:ln w="1016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88D97-B480-5AE5-2F24-B3E90B7C4AFC}"/>
              </a:ext>
            </a:extLst>
          </p:cNvPr>
          <p:cNvSpPr txBox="1"/>
          <p:nvPr/>
        </p:nvSpPr>
        <p:spPr>
          <a:xfrm>
            <a:off x="5271247" y="2268071"/>
            <a:ext cx="4329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03. ERD</a:t>
            </a:r>
            <a:endParaRPr lang="ko-KR" altLang="en-US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78495-04F2-7572-7EC5-C694E5584C31}"/>
              </a:ext>
            </a:extLst>
          </p:cNvPr>
          <p:cNvSpPr txBox="1"/>
          <p:nvPr/>
        </p:nvSpPr>
        <p:spPr>
          <a:xfrm>
            <a:off x="5271247" y="3332822"/>
            <a:ext cx="415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94647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4751</Words>
  <Application>Microsoft Office PowerPoint</Application>
  <PresentationFormat>와이드스크린</PresentationFormat>
  <Paragraphs>694</Paragraphs>
  <Slides>50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HY견고딕</vt:lpstr>
      <vt:lpstr>Nirmala Text</vt:lpstr>
      <vt:lpstr>Noto Sans KR</vt:lpstr>
      <vt:lpstr>맑은 고딕</vt:lpstr>
      <vt:lpstr>맑은고딕</vt:lpstr>
      <vt:lpstr>Arial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이광현</dc:creator>
  <cp:lastModifiedBy>admin</cp:lastModifiedBy>
  <cp:revision>60</cp:revision>
  <dcterms:created xsi:type="dcterms:W3CDTF">2023-12-29T13:08:49Z</dcterms:created>
  <dcterms:modified xsi:type="dcterms:W3CDTF">2024-01-02T02:18:24Z</dcterms:modified>
</cp:coreProperties>
</file>